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diagrams/layout3.xml" ContentType="application/vnd.openxmlformats-officedocument.drawingml.diagramLayout+xml"/>
  <Override PartName="/ppt/diagrams/colors4.xml" ContentType="application/vnd.openxmlformats-officedocument.drawingml.diagramColors+xml"/>
  <Override PartName="/ppt/diagrams/data3.xml" ContentType="application/vnd.openxmlformats-officedocument.drawingml.diagramData+xml"/>
  <Override PartName="/ppt/diagrams/drawing2.xml" ContentType="application/vnd.ms-office.drawingml.diagramDrawing+xml"/>
  <Override PartName="/ppt/diagrams/quickStyle3.xml" ContentType="application/vnd.openxmlformats-officedocument.drawingml.diagramStyle+xml"/>
  <Override PartName="/ppt/diagrams/colors2.xml" ContentType="application/vnd.openxmlformats-officedocument.drawingml.diagramColors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colors3.xml" ContentType="application/vnd.openxmlformats-officedocument.drawingml.diagramColors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drawing5.xml" ContentType="application/vnd.ms-office.drawingml.diagramDrawing+xml"/>
  <Override PartName="/ppt/diagrams/layout5.xml" ContentType="application/vnd.openxmlformats-officedocument.drawingml.diagramLayout+xml"/>
  <Override PartName="/ppt/diagrams/data5.xml" ContentType="application/vnd.openxmlformats-officedocument.drawingml.diagramData+xml"/>
  <Override PartName="/ppt/diagrams/quickStyle5.xml" ContentType="application/vnd.openxmlformats-officedocument.drawingml.diagramStyle+xml"/>
  <Override PartName="/ppt/diagrams/drawing4.xml" ContentType="application/vnd.ms-office.drawingml.diagramDrawing+xml"/>
  <Override PartName="/ppt/diagrams/colors1.xml" ContentType="application/vnd.openxmlformats-officedocument.drawingml.diagramColors+xml"/>
  <Override PartName="/ppt/diagrams/colors5.xml" ContentType="application/vnd.openxmlformats-officedocument.drawingml.diagramColors+xml"/>
  <Override PartName="/ppt/diagrams/layout4.xml" ContentType="application/vnd.openxmlformats-officedocument.drawingml.diagramLayout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diagrams/quickStyle4.xml" ContentType="application/vnd.openxmlformats-officedocument.drawingml.diagramStyle+xml"/>
  <Override PartName="/ppt/diagrams/drawing3.xml" ContentType="application/vnd.ms-office.drawingml.diagramDrawing+xml"/>
  <Override PartName="/ppt/diagrams/quickStyle1.xml" ContentType="application/vnd.openxmlformats-officedocument.drawingml.diagramStyle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8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_rels/presentation.xml.rels" ContentType="application/vnd.openxmlformats-package.relationships+xml"/>
  <Override PartName="/ppt/media/image13.jpeg" ContentType="image/jpeg"/>
  <Override PartName="/ppt/media/media17.mp4" ContentType="video/mp4"/>
  <Override PartName="/ppt/media/image10.png" ContentType="image/png"/>
  <Override PartName="/ppt/media/image6.jpeg" ContentType="image/jpeg"/>
  <Override PartName="/ppt/media/image1.png" ContentType="image/png"/>
  <Override PartName="/ppt/media/image16.jpeg" ContentType="image/jpeg"/>
  <Override PartName="/ppt/media/image15.png" ContentType="image/png"/>
  <Override PartName="/ppt/media/image5.jpeg" ContentType="image/jpeg"/>
  <Override PartName="/ppt/media/image14.png" ContentType="image/png"/>
  <Override PartName="/ppt/media/image2.png" ContentType="image/png"/>
  <Override PartName="/ppt/media/image3.png" ContentType="image/png"/>
  <Override PartName="/ppt/media/image4.jpeg" ContentType="image/jpeg"/>
  <Override PartName="/ppt/media/image18.png" ContentType="image/png"/>
  <Override PartName="/ppt/media/image9.png" ContentType="image/png"/>
  <Override PartName="/ppt/media/image11.jpeg" ContentType="image/jpeg"/>
  <Override PartName="/ppt/media/image7.png" ContentType="image/png"/>
  <Override PartName="/ppt/media/image12.jpeg" ContentType="image/jpeg"/>
  <Override PartName="/ppt/media/image8.png" ContentType="image/png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6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71" r:id="rId12"/>
    <p:sldMasterId id="2147483673" r:id="rId13"/>
    <p:sldMasterId id="2147483675" r:id="rId14"/>
    <p:sldMasterId id="2147483677" r:id="rId15"/>
    <p:sldMasterId id="2147483679" r:id="rId16"/>
    <p:sldMasterId id="2147483681" r:id="rId17"/>
    <p:sldMasterId id="2147483683" r:id="rId18"/>
    <p:sldMasterId id="2147483685" r:id="rId19"/>
    <p:sldMasterId id="2147483687" r:id="rId20"/>
    <p:sldMasterId id="2147483689" r:id="rId21"/>
    <p:sldMasterId id="2147483691" r:id="rId22"/>
    <p:sldMasterId id="2147483693" r:id="rId23"/>
    <p:sldMasterId id="2147483695" r:id="rId24"/>
    <p:sldMasterId id="2147483697" r:id="rId25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" Target="slides/slide1.xml"/><Relationship Id="rId27" Type="http://schemas.openxmlformats.org/officeDocument/2006/relationships/slide" Target="slides/slide2.xml"/><Relationship Id="rId28" Type="http://schemas.openxmlformats.org/officeDocument/2006/relationships/slide" Target="slides/slide3.xml"/><Relationship Id="rId29" Type="http://schemas.openxmlformats.org/officeDocument/2006/relationships/slide" Target="slides/slide4.xml"/><Relationship Id="rId30" Type="http://schemas.openxmlformats.org/officeDocument/2006/relationships/slide" Target="slides/slide5.xml"/><Relationship Id="rId31" Type="http://schemas.openxmlformats.org/officeDocument/2006/relationships/slide" Target="slides/slide6.xml"/><Relationship Id="rId32" Type="http://schemas.openxmlformats.org/officeDocument/2006/relationships/slide" Target="slides/slide7.xml"/><Relationship Id="rId33" Type="http://schemas.openxmlformats.org/officeDocument/2006/relationships/slide" Target="slides/slide8.xml"/><Relationship Id="rId34" Type="http://schemas.openxmlformats.org/officeDocument/2006/relationships/slide" Target="slides/slide9.xml"/><Relationship Id="rId35" Type="http://schemas.openxmlformats.org/officeDocument/2006/relationships/slide" Target="slides/slide10.xml"/><Relationship Id="rId36" Type="http://schemas.openxmlformats.org/officeDocument/2006/relationships/slide" Target="slides/slide11.xml"/><Relationship Id="rId37" Type="http://schemas.openxmlformats.org/officeDocument/2006/relationships/slide" Target="slides/slide12.xml"/><Relationship Id="rId38" Type="http://schemas.openxmlformats.org/officeDocument/2006/relationships/slide" Target="slides/slide13.xml"/><Relationship Id="rId39" Type="http://schemas.openxmlformats.org/officeDocument/2006/relationships/slide" Target="slides/slide14.xml"/><Relationship Id="rId40" Type="http://schemas.openxmlformats.org/officeDocument/2006/relationships/slide" Target="slides/slide15.xml"/><Relationship Id="rId41" Type="http://schemas.openxmlformats.org/officeDocument/2006/relationships/slide" Target="slides/slide16.xml"/><Relationship Id="rId42" Type="http://schemas.openxmlformats.org/officeDocument/2006/relationships/slide" Target="slides/slide17.xml"/><Relationship Id="rId43" Type="http://schemas.openxmlformats.org/officeDocument/2006/relationships/slide" Target="slides/slide18.xml"/><Relationship Id="rId44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КНМ С </a:t>
            </a: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ВЗАИМОДЕЙСТВИЕМ</a:t>
            </a: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 </a:t>
            </a: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С КОНТРОЛИРУЕМЫМ ЛИЦОМ</a:t>
            </a:r>
          </a:p>
        </c:rich>
      </c:tx>
      <c:layout>
        <c:manualLayout>
          <c:xMode val="edge"/>
          <c:yMode val="edge"/>
          <c:x val="0.156151345238656"/>
          <c:y val="0.0130139203625769"/>
        </c:manualLayout>
      </c:layout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Плановые проверки</c:v>
                </c:pt>
                <c:pt idx="1">
                  <c:v>Внеплановые проверки</c:v>
                </c:pt>
                <c:pt idx="2">
                  <c:v>Всего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10</c:v>
                </c:pt>
                <c:pt idx="1">
                  <c:v>21</c:v>
                </c:pt>
                <c:pt idx="2">
                  <c:v>31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Плановые проверки</c:v>
                </c:pt>
                <c:pt idx="1">
                  <c:v>Внеплановые проверки</c:v>
                </c:pt>
                <c:pt idx="2">
                  <c:v>Всего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0</c:v>
                </c:pt>
                <c:pt idx="1">
                  <c:v>13</c:v>
                </c:pt>
                <c:pt idx="2">
                  <c:v>13</c:v>
                </c:pt>
              </c:numCache>
            </c:numRef>
          </c:val>
        </c:ser>
        <c:gapWidth val="150"/>
        <c:shape val="box"/>
        <c:axId val="306286"/>
        <c:axId val="94346638"/>
        <c:axId val="66775556"/>
      </c:bar3DChart>
      <c:catAx>
        <c:axId val="30628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94346638"/>
        <c:crosses val="autoZero"/>
        <c:auto val="1"/>
        <c:lblAlgn val="ctr"/>
        <c:lblOffset val="100"/>
        <c:noMultiLvlLbl val="0"/>
      </c:catAx>
      <c:valAx>
        <c:axId val="94346638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306286"/>
        <c:crosses val="autoZero"/>
        <c:crossBetween val="between"/>
      </c:valAx>
      <c:serAx>
        <c:axId val="667755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94346638"/>
        <c:crosses val="autoZero"/>
      </c:serAx>
      <c:dTable>
        <c:showHorzBorder val="1"/>
        <c:showVertBorder val="1"/>
        <c:showOutline val="1"/>
        <c:showKeys val="1"/>
        <c:spPr>
          <a:noFill/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2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</c:dTable>
    </c:plotArea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КНМ БЕЗ ВЗАИМОДЕЙСТИЯ С КОНТРОЛИРУЕМЫМ ЛИЦОМ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Выездные обследования</c:v>
                </c:pt>
                <c:pt idx="1">
                  <c:v>Наблюдение за соблюдением обязательных требований</c:v>
                </c:pt>
                <c:pt idx="2">
                  <c:v>Всего</c:v>
                </c:pt>
                <c:pt idx="3">
                  <c:v>Выявлено нарушений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513</c:v>
                </c:pt>
                <c:pt idx="1">
                  <c:v>175</c:v>
                </c:pt>
                <c:pt idx="2">
                  <c:v>688</c:v>
                </c:pt>
                <c:pt idx="3">
                  <c:v>6385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Выездные обследования</c:v>
                </c:pt>
                <c:pt idx="1">
                  <c:v>Наблюдение за соблюдением обязательных требований</c:v>
                </c:pt>
                <c:pt idx="2">
                  <c:v>Всего</c:v>
                </c:pt>
                <c:pt idx="3">
                  <c:v>Выявлено нарушений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1415</c:v>
                </c:pt>
                <c:pt idx="1">
                  <c:v>169</c:v>
                </c:pt>
                <c:pt idx="2">
                  <c:v>1584</c:v>
                </c:pt>
                <c:pt idx="3">
                  <c:v>11966</c:v>
                </c:pt>
              </c:numCache>
            </c:numRef>
          </c:val>
        </c:ser>
        <c:gapWidth val="150"/>
        <c:shape val="box"/>
        <c:axId val="30036830"/>
        <c:axId val="26529509"/>
        <c:axId val="89123365"/>
      </c:bar3DChart>
      <c:catAx>
        <c:axId val="3003683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26529509"/>
        <c:crosses val="autoZero"/>
        <c:auto val="1"/>
        <c:lblAlgn val="ctr"/>
        <c:lblOffset val="100"/>
        <c:noMultiLvlLbl val="0"/>
      </c:catAx>
      <c:valAx>
        <c:axId val="26529509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30036830"/>
        <c:crosses val="autoZero"/>
        <c:crossBetween val="between"/>
      </c:valAx>
      <c:serAx>
        <c:axId val="8912336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2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26529509"/>
        <c:crosses val="autoZero"/>
      </c:serAx>
      <c:dTable>
        <c:showHorzBorder val="1"/>
        <c:showVertBorder val="1"/>
        <c:showOutline val="1"/>
        <c:showKeys val="1"/>
        <c:spPr>
          <a:noFill/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</c:dTable>
    </c:plotArea>
    <c:plotVisOnly val="1"/>
    <c:dispBlanksAs val="gap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ОБЕСПЕЧЕНИЕ ДОСТУПНОСТИ МАЛОМОБИЛЬНЫМ ГРАЖДАНАМ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 w="0">
              <a:solidFill>
                <a:srgbClr val="d9d9d9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d9d9d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Количество обследованных объектов инфраструктуры</c:v>
                </c:pt>
                <c:pt idx="1">
                  <c:v>Нарушения обязательных требований</c:v>
                </c:pt>
                <c:pt idx="2">
                  <c:v>Количество осмотренного подвижного состава</c:v>
                </c:pt>
                <c:pt idx="3">
                  <c:v>Нарушения обязательных требований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248</c:v>
                </c:pt>
                <c:pt idx="1">
                  <c:v>620</c:v>
                </c:pt>
                <c:pt idx="2">
                  <c:v>323</c:v>
                </c:pt>
                <c:pt idx="3">
                  <c:v>159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  <a:ln w="0">
              <a:solidFill>
                <a:srgbClr val="d9d9d9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d9d9d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Количество обследованных объектов инфраструктуры</c:v>
                </c:pt>
                <c:pt idx="1">
                  <c:v>Нарушения обязательных требований</c:v>
                </c:pt>
                <c:pt idx="2">
                  <c:v>Количество осмотренного подвижного состава</c:v>
                </c:pt>
                <c:pt idx="3">
                  <c:v>Нарушения обязательных требований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813</c:v>
                </c:pt>
                <c:pt idx="1">
                  <c:v>2007</c:v>
                </c:pt>
                <c:pt idx="2">
                  <c:v>3821</c:v>
                </c:pt>
                <c:pt idx="3">
                  <c:v>758</c:v>
                </c:pt>
              </c:numCache>
            </c:numRef>
          </c:val>
        </c:ser>
        <c:gapWidth val="150"/>
        <c:shape val="box"/>
        <c:axId val="71718840"/>
        <c:axId val="24005059"/>
        <c:axId val="92133872"/>
      </c:bar3DChart>
      <c:catAx>
        <c:axId val="71718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24005059"/>
        <c:crosses val="autoZero"/>
        <c:auto val="1"/>
        <c:lblAlgn val="ctr"/>
        <c:lblOffset val="100"/>
        <c:noMultiLvlLbl val="0"/>
      </c:catAx>
      <c:valAx>
        <c:axId val="24005059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71718840"/>
        <c:crosses val="autoZero"/>
        <c:crossBetween val="between"/>
      </c:valAx>
      <c:serAx>
        <c:axId val="9213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2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24005059"/>
        <c:crosses val="autoZero"/>
      </c:serAx>
      <c:dTable>
        <c:showHorzBorder val="1"/>
        <c:showVertBorder val="1"/>
        <c:showOutline val="1"/>
        <c:showKeys val="1"/>
        <c:spPr>
          <a:noFill/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05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</c:dTable>
    </c:plotArea>
    <c:plotVisOnly val="1"/>
    <c:dispBlanksAs val="gap"/>
  </c:chart>
  <c:spPr>
    <a:noFill/>
    <a:ln w="936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СТОЛКНОВЕНИЯ ЖЕЛЕЗНОДОРОЖНОГО ПОДВИЖНОГО СОСТАВА С ТРАНСПОРТНЫМ СРЕДСТВОМ НА ПЕРЕЕЗДАХ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ОЖД</c:v>
                </c:pt>
                <c:pt idx="1">
                  <c:v>СЖД</c:v>
                </c:pt>
                <c:pt idx="2">
                  <c:v>КЖД</c:v>
                </c:pt>
                <c:pt idx="3">
                  <c:v>Всего общего пользования</c:v>
                </c:pt>
                <c:pt idx="4">
                  <c:v>Всего ПНП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16</c:v>
                </c:pt>
                <c:pt idx="1">
                  <c:v>14</c:v>
                </c:pt>
                <c:pt idx="2">
                  <c:v>1</c:v>
                </c:pt>
                <c:pt idx="3">
                  <c:v>31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ОЖД</c:v>
                </c:pt>
                <c:pt idx="1">
                  <c:v>СЖД</c:v>
                </c:pt>
                <c:pt idx="2">
                  <c:v>КЖД</c:v>
                </c:pt>
                <c:pt idx="3">
                  <c:v>Всего общего пользования</c:v>
                </c:pt>
                <c:pt idx="4">
                  <c:v>Всего ПНП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14</c:v>
                </c:pt>
                <c:pt idx="1">
                  <c:v>11</c:v>
                </c:pt>
                <c:pt idx="2">
                  <c:v>2</c:v>
                </c:pt>
                <c:pt idx="3">
                  <c:v>27</c:v>
                </c:pt>
                <c:pt idx="4">
                  <c:v>2</c:v>
                </c:pt>
              </c:numCache>
            </c:numRef>
          </c:val>
        </c:ser>
        <c:gapWidth val="150"/>
        <c:shape val="box"/>
        <c:axId val="17975819"/>
        <c:axId val="46310150"/>
        <c:axId val="77996846"/>
      </c:bar3DChart>
      <c:catAx>
        <c:axId val="1797581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46310150"/>
        <c:crosses val="autoZero"/>
        <c:auto val="1"/>
        <c:lblAlgn val="ctr"/>
        <c:lblOffset val="100"/>
        <c:noMultiLvlLbl val="0"/>
      </c:catAx>
      <c:valAx>
        <c:axId val="46310150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17975819"/>
        <c:crosses val="autoZero"/>
        <c:crossBetween val="between"/>
      </c:valAx>
      <c:serAx>
        <c:axId val="7799684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2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46310150"/>
        <c:crosses val="autoZero"/>
      </c:serAx>
      <c:dTable>
        <c:showHorzBorder val="1"/>
        <c:showVertBorder val="1"/>
        <c:showOutline val="1"/>
        <c:showKeys val="1"/>
        <c:spPr>
          <a:noFill/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1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</c:dTable>
    </c:plotArea>
    <c:plotVisOnly val="1"/>
    <c:dispBlanksAs val="gap"/>
  </c:chart>
  <c:spPr>
    <a:noFill/>
    <a:ln w="936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УЧАСТИЕ В ПРОВЕРКАХ С ТРАНСПОРТНЫМИ ПРОКУРАТУРАМИ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Количество проверок</c:v>
                </c:pt>
                <c:pt idx="1">
                  <c:v>Выявлено нарушений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75</c:v>
                </c:pt>
                <c:pt idx="1">
                  <c:v>1117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Количество проверок</c:v>
                </c:pt>
                <c:pt idx="1">
                  <c:v>Выявлено нарушений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166</c:v>
                </c:pt>
                <c:pt idx="1">
                  <c:v>1995</c:v>
                </c:pt>
              </c:numCache>
            </c:numRef>
          </c:val>
        </c:ser>
        <c:gapWidth val="150"/>
        <c:shape val="box"/>
        <c:axId val="11160116"/>
        <c:axId val="16547356"/>
        <c:axId val="60917505"/>
      </c:bar3DChart>
      <c:catAx>
        <c:axId val="111601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16547356"/>
        <c:crosses val="autoZero"/>
        <c:auto val="1"/>
        <c:lblAlgn val="ctr"/>
        <c:lblOffset val="100"/>
        <c:noMultiLvlLbl val="0"/>
      </c:catAx>
      <c:valAx>
        <c:axId val="16547356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11160116"/>
        <c:crosses val="autoZero"/>
        <c:crossBetween val="between"/>
      </c:valAx>
      <c:serAx>
        <c:axId val="6091750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16547356"/>
        <c:crosses val="autoZero"/>
      </c:serAx>
      <c:dTable>
        <c:showHorzBorder val="1"/>
        <c:showVertBorder val="1"/>
        <c:showOutline val="1"/>
        <c:showKeys val="1"/>
        <c:spPr>
          <a:noFill/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2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</c:dTable>
    </c:plotArea>
    <c:plotVisOnly val="1"/>
    <c:dispBlanksAs val="gap"/>
  </c:chart>
  <c:spPr>
    <a:noFill/>
    <a:ln w="936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6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АДМИНИСТРАТИВНАЯ ПРАКТИКА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 w="0">
              <a:solidFill>
                <a:srgbClr val="d9d9d9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d9d9d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Вынесенные постановления</c:v>
                </c:pt>
                <c:pt idx="1">
                  <c:v>Сумма наложенных штрафов</c:v>
                </c:pt>
                <c:pt idx="2">
                  <c:v>Внесенные представления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355</c:v>
                </c:pt>
                <c:pt idx="1">
                  <c:v>487.4</c:v>
                </c:pt>
                <c:pt idx="2">
                  <c:v>26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  <a:ln w="0">
              <a:solidFill>
                <a:srgbClr val="d9d9d9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d9d9d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Вынесенные постановления</c:v>
                </c:pt>
                <c:pt idx="1">
                  <c:v>Сумма наложенных штрафов</c:v>
                </c:pt>
                <c:pt idx="2">
                  <c:v>Внесенные представления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323</c:v>
                </c:pt>
                <c:pt idx="1">
                  <c:v>341.2</c:v>
                </c:pt>
                <c:pt idx="2">
                  <c:v>143</c:v>
                </c:pt>
              </c:numCache>
            </c:numRef>
          </c:val>
        </c:ser>
        <c:gapWidth val="150"/>
        <c:shape val="box"/>
        <c:axId val="12186930"/>
        <c:axId val="2855174"/>
        <c:axId val="67885171"/>
      </c:bar3DChart>
      <c:catAx>
        <c:axId val="1218693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2855174"/>
        <c:crosses val="autoZero"/>
        <c:auto val="1"/>
        <c:lblAlgn val="ctr"/>
        <c:lblOffset val="100"/>
        <c:noMultiLvlLbl val="0"/>
      </c:catAx>
      <c:valAx>
        <c:axId val="2855174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12186930"/>
        <c:crosses val="autoZero"/>
        <c:crossBetween val="between"/>
      </c:valAx>
      <c:serAx>
        <c:axId val="678851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2855174"/>
        <c:crosses val="autoZero"/>
      </c:serAx>
      <c:dTable>
        <c:showHorzBorder val="1"/>
        <c:showVertBorder val="1"/>
        <c:showOutline val="1"/>
        <c:showKeys val="1"/>
        <c:spPr>
          <a:noFill/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2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</c:dTable>
    </c:plotArea>
    <c:plotVisOnly val="1"/>
    <c:dispBlanksAs val="gap"/>
  </c:chart>
  <c:spPr>
    <a:noFill/>
    <a:ln w="936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  <a:ea typeface="Arial"/>
              </a:rPr>
              <a:t>ВЫДАЧА СВИДЕТЕЛЬСТВ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Поступило заявлений</c:v>
                </c:pt>
                <c:pt idx="1">
                  <c:v>Выдано свидетельств</c:v>
                </c:pt>
                <c:pt idx="2">
                  <c:v>Общее число отказов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1702</c:v>
                </c:pt>
                <c:pt idx="1">
                  <c:v>825</c:v>
                </c:pt>
                <c:pt idx="2">
                  <c:v>880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  <a:ln w="0">
              <a:solidFill>
                <a:srgbClr val="ffffff"/>
              </a:solidFill>
            </a:ln>
          </c:spPr>
          <c:invertIfNegative val="0"/>
          <c:dLbls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400" strike="noStrike" u="none">
                    <a:solidFill>
                      <a:srgbClr val="000000"/>
                    </a:solidFill>
                    <a:uFillTx/>
                    <a:latin typeface="Times New Roman"/>
                    <a:ea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Поступило заявлений</c:v>
                </c:pt>
                <c:pt idx="1">
                  <c:v>Выдано свидетельств</c:v>
                </c:pt>
                <c:pt idx="2">
                  <c:v>Общее число отказов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1970</c:v>
                </c:pt>
                <c:pt idx="1">
                  <c:v>1295</c:v>
                </c:pt>
                <c:pt idx="2">
                  <c:v>675</c:v>
                </c:pt>
              </c:numCache>
            </c:numRef>
          </c:val>
        </c:ser>
        <c:gapWidth val="150"/>
        <c:shape val="box"/>
        <c:axId val="76235157"/>
        <c:axId val="75262514"/>
        <c:axId val="31870217"/>
      </c:bar3DChart>
      <c:catAx>
        <c:axId val="7623515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75262514"/>
        <c:crosses val="autoZero"/>
        <c:auto val="1"/>
        <c:lblAlgn val="ctr"/>
        <c:lblOffset val="100"/>
        <c:noMultiLvlLbl val="0"/>
      </c:catAx>
      <c:valAx>
        <c:axId val="75262514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76235157"/>
        <c:crosses val="autoZero"/>
        <c:crossBetween val="between"/>
      </c:valAx>
      <c:serAx>
        <c:axId val="3187021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2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  <c:crossAx val="75262514"/>
        <c:crosses val="autoZero"/>
      </c:serAx>
      <c:dTable>
        <c:showHorzBorder val="1"/>
        <c:showVertBorder val="1"/>
        <c:showOutline val="1"/>
        <c:showKeys val="1"/>
        <c:spPr>
          <a:noFill/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00" strike="noStrike" u="none">
                <a:solidFill>
                  <a:srgbClr val="000000"/>
                </a:solidFill>
                <a:uFillTx/>
                <a:latin typeface="Times New Roman"/>
                <a:ea typeface="Arial"/>
              </a:defRPr>
            </a:pPr>
          </a:p>
        </c:txPr>
      </c:dTable>
    </c:plotArea>
    <c:plotVisOnly val="1"/>
    <c:dispBlanksAs val="gap"/>
  </c:chart>
  <c:spPr>
    <a:noFill/>
    <a:ln w="9360">
      <a:noFill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789FD-A333-44CF-A7AF-6770F5EBABC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7C7896-EF40-4627-B563-8B4EE773F567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Профилактические визиты – установлены 2 вида: профилактический визит по заявлению контролируемого лица и обязательные профилактические визиты, интегрированные в систему управления рисками. Срок проведения может быть увеличен до 10 дней, отказ от ОПВ не предусмотрен, возможно осуществление контрольных (надзорных) действий. При отказе от ОПВ возможно инициирование контрольного (надзорного) мероприятия.</a:t>
          </a:r>
        </a:p>
      </dgm:t>
    </dgm:pt>
    <dgm:pt modelId="{68AFA406-1699-43AC-9189-F457C953613B}" type="parTrans" cxnId="{8F48A110-076F-4586-A1D4-BF756D3749E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21A77-115E-4CB5-8789-30880B6FFEA6}" type="sibTrans" cxnId="{8F48A110-076F-4586-A1D4-BF756D3749E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0163B2-39A1-4094-A4F0-9A52DCB5D084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предписаниям появилась отдельная норма закона статья  90.1 – форма документа стандартизирована и снимает ряд вопросов, в частности, в предписании указывается способ направления исполненных пунктов предписания. </a:t>
          </a:r>
        </a:p>
      </dgm:t>
    </dgm:pt>
    <dgm:pt modelId="{016B9935-F9D0-404F-B79D-67B1A5DAEB29}" type="parTrans" cxnId="{9E1BC31E-3CE2-455D-8518-163F04A34E2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95DB1C-0C82-474E-9AB6-40E6068F8A92}" type="sibTrans" cxnId="{9E1BC31E-3CE2-455D-8518-163F04A34E2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01EA6-0F6F-4B26-8F3A-D6ADDE18DAFD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Добавлена статья 61.1 об индикаторах риска – при «срабатывании» индикатора риска инспектор предоставляет мотивированное представление о проведении контрольного (надзорного) мероприятия. Кроме того, добавлены новые основания проведения внепланового КНМ: уклонение от ОПВ, наличие сведений об осуществлении деятельности без лицензии по 99-ФЗ, наличие сведений об осуществлении деятельности без уведомления.  </a:t>
          </a:r>
        </a:p>
      </dgm:t>
    </dgm:pt>
    <dgm:pt modelId="{89535369-DE7E-4E94-8887-7B3CB3494BA2}" type="parTrans" cxnId="{0426D28D-FBBC-498F-AA3B-020F512F9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F7766-1D83-4AB6-A9C0-F947653F4122}" type="sibTrans" cxnId="{0426D28D-FBBC-498F-AA3B-020F512F9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B25AD-D793-449B-AE89-F30E15ADEA4F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Запущены новые информационные системы государственного контроля (надзора), а именно: ГИС ТОР КНД модуль административное производство и мобильное приложение «Инспектор», с помощью которого возможно проведение КНМ.</a:t>
          </a:r>
        </a:p>
      </dgm:t>
    </dgm:pt>
    <dgm:pt modelId="{EE5C1FD0-BB8C-4132-9ED3-6D7023252C3B}" type="parTrans" cxnId="{6EE4C9F1-BE82-4A84-B679-7E140E5BC7B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1BF96-AC8E-4497-B164-1811EDAD2699}" type="sibTrans" cxnId="{6EE4C9F1-BE82-4A84-B679-7E140E5BC7B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F04700-E4A5-45E6-BC03-A54115A938D6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Снизился срок рассмотрения жалобы в подсистеме досудебного обжалования с 20 рабочих дней до 15 рабочих дней.</a:t>
          </a:r>
        </a:p>
      </dgm:t>
    </dgm:pt>
    <dgm:pt modelId="{5006E689-777B-4CA9-9B58-3BDD5F0A1280}" type="parTrans" cxnId="{732810B7-1DF2-4F74-920C-17E1AC4B1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752D2B-C69A-4EEB-BB71-6F73730B3D21}" type="sibTrans" cxnId="{732810B7-1DF2-4F74-920C-17E1AC4B193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B3673E-A3F2-4622-AF1A-7308FFCA524A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Самообследование осуществляется в автоматизированном режиме с использованием одного из способов, указанных на официальном сайте контрольного (надзорного) органа в сети "Интернет", и может касаться как контролируемого лица в целом, так и его обособленных подразделений, иных объектов. Контролируемое лицо должно иметь возможность осуществить самообследование без идентификации пользователя.</a:t>
          </a:r>
        </a:p>
      </dgm:t>
    </dgm:pt>
    <dgm:pt modelId="{E6E021D8-67C2-4C3C-8AC7-0BADBFCC7DBC}" type="parTrans" cxnId="{22558171-E604-45DF-822D-778DBD1D0701}">
      <dgm:prSet/>
      <dgm:spPr/>
      <dgm:t>
        <a:bodyPr/>
        <a:lstStyle/>
        <a:p>
          <a:endParaRPr lang="ru-RU"/>
        </a:p>
      </dgm:t>
    </dgm:pt>
    <dgm:pt modelId="{9FB3B668-0412-4FDA-8E50-60B5186956A5}" type="sibTrans" cxnId="{22558171-E604-45DF-822D-778DBD1D0701}">
      <dgm:prSet/>
      <dgm:spPr/>
      <dgm:t>
        <a:bodyPr/>
        <a:lstStyle/>
        <a:p>
          <a:endParaRPr lang="ru-RU"/>
        </a:p>
      </dgm:t>
    </dgm:pt>
    <dgm:pt modelId="{C9CB8A73-6EE9-4F05-82A2-65013B4F846D}" type="pres">
      <dgm:prSet presAssocID="{7C9789FD-A333-44CF-A7AF-6770F5EBAB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4C61A18-1190-47AE-8884-511ED57FAFF5}" type="pres">
      <dgm:prSet presAssocID="{7C9789FD-A333-44CF-A7AF-6770F5EBABC6}" presName="Name1" presStyleCnt="0"/>
      <dgm:spPr/>
    </dgm:pt>
    <dgm:pt modelId="{14714083-E0F8-4B4B-81E4-0BA5AC273150}" type="pres">
      <dgm:prSet presAssocID="{7C9789FD-A333-44CF-A7AF-6770F5EBABC6}" presName="cycle" presStyleCnt="0"/>
      <dgm:spPr/>
    </dgm:pt>
    <dgm:pt modelId="{99EEDDB7-1E55-4213-8D07-92D5D9AEE21F}" type="pres">
      <dgm:prSet presAssocID="{7C9789FD-A333-44CF-A7AF-6770F5EBABC6}" presName="srcNode" presStyleLbl="node1" presStyleIdx="0" presStyleCnt="6"/>
      <dgm:spPr/>
    </dgm:pt>
    <dgm:pt modelId="{502AF86B-7FEB-4E82-BBAB-9C8ADAA374FC}" type="pres">
      <dgm:prSet presAssocID="{7C9789FD-A333-44CF-A7AF-6770F5EBABC6}" presName="conn" presStyleLbl="parChTrans1D2" presStyleIdx="0" presStyleCnt="1"/>
      <dgm:spPr/>
      <dgm:t>
        <a:bodyPr/>
        <a:lstStyle/>
        <a:p>
          <a:endParaRPr lang="ru-RU"/>
        </a:p>
      </dgm:t>
    </dgm:pt>
    <dgm:pt modelId="{61AE25CE-6072-4F1F-96A2-235D28442B98}" type="pres">
      <dgm:prSet presAssocID="{7C9789FD-A333-44CF-A7AF-6770F5EBABC6}" presName="extraNode" presStyleLbl="node1" presStyleIdx="0" presStyleCnt="6"/>
      <dgm:spPr/>
    </dgm:pt>
    <dgm:pt modelId="{99B37C1C-03E7-4B48-8328-B4023B0EB60E}" type="pres">
      <dgm:prSet presAssocID="{7C9789FD-A333-44CF-A7AF-6770F5EBABC6}" presName="dstNode" presStyleLbl="node1" presStyleIdx="0" presStyleCnt="6"/>
      <dgm:spPr/>
    </dgm:pt>
    <dgm:pt modelId="{2828C5C6-08B7-40CF-BAEA-6466ABE01F8F}" type="pres">
      <dgm:prSet presAssocID="{BA7C7896-EF40-4627-B563-8B4EE773F567}" presName="text_1" presStyleLbl="node1" presStyleIdx="0" presStyleCnt="6" custScaleY="1490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BCEE4-C6CF-4C4D-8755-309C788BB413}" type="pres">
      <dgm:prSet presAssocID="{BA7C7896-EF40-4627-B563-8B4EE773F567}" presName="accent_1" presStyleCnt="0"/>
      <dgm:spPr/>
    </dgm:pt>
    <dgm:pt modelId="{F879330B-7707-4124-BE76-380FAC88790F}" type="pres">
      <dgm:prSet presAssocID="{BA7C7896-EF40-4627-B563-8B4EE773F567}" presName="accentRepeatNode" presStyleLbl="solidFgAcc1" presStyleIdx="0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F0D9ECC1-C345-4FFB-969F-1CF83B4538CE}" type="pres">
      <dgm:prSet presAssocID="{8D0163B2-39A1-4094-A4F0-9A52DCB5D0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4D1E24-3758-45F2-8431-FA9BF403418F}" type="pres">
      <dgm:prSet presAssocID="{8D0163B2-39A1-4094-A4F0-9A52DCB5D084}" presName="accent_2" presStyleCnt="0"/>
      <dgm:spPr/>
    </dgm:pt>
    <dgm:pt modelId="{3A7D8664-F39E-4571-952B-738E7632DE0F}" type="pres">
      <dgm:prSet presAssocID="{8D0163B2-39A1-4094-A4F0-9A52DCB5D084}" presName="accentRepeatNode" presStyleLbl="solidFgAcc1" presStyleIdx="1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C8D21D00-3080-4EFC-A629-041E07E062D3}" type="pres">
      <dgm:prSet presAssocID="{4FC01EA6-0F6F-4B26-8F3A-D6ADDE18DAFD}" presName="text_3" presStyleLbl="node1" presStyleIdx="2" presStyleCnt="6" custScaleY="136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CB5F7-EBC9-4088-9F4E-8B0001279A76}" type="pres">
      <dgm:prSet presAssocID="{4FC01EA6-0F6F-4B26-8F3A-D6ADDE18DAFD}" presName="accent_3" presStyleCnt="0"/>
      <dgm:spPr/>
    </dgm:pt>
    <dgm:pt modelId="{F713BEFB-CC6A-444F-B1F9-B716FF8BAA28}" type="pres">
      <dgm:prSet presAssocID="{4FC01EA6-0F6F-4B26-8F3A-D6ADDE18DAFD}" presName="accentRepeatNode" presStyleLbl="solidFgAcc1" presStyleIdx="2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423338A1-3ACF-4093-A1C5-295C9622CB5B}" type="pres">
      <dgm:prSet presAssocID="{CCDB25AD-D793-449B-AE89-F30E15ADEA4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87C95-6FBD-4FC0-BBAC-E19DE81336A7}" type="pres">
      <dgm:prSet presAssocID="{CCDB25AD-D793-449B-AE89-F30E15ADEA4F}" presName="accent_4" presStyleCnt="0"/>
      <dgm:spPr/>
    </dgm:pt>
    <dgm:pt modelId="{EE7A67A5-BD08-41AF-B47E-898E6F3D7941}" type="pres">
      <dgm:prSet presAssocID="{CCDB25AD-D793-449B-AE89-F30E15ADEA4F}" presName="accentRepeatNode" presStyleLbl="solidFgAcc1" presStyleIdx="3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D9FD1A71-A7FF-4548-8F31-A060301F4200}" type="pres">
      <dgm:prSet presAssocID="{28F04700-E4A5-45E6-BC03-A54115A938D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14B45-D4F2-4FE8-87AB-8C7A5E47FD65}" type="pres">
      <dgm:prSet presAssocID="{28F04700-E4A5-45E6-BC03-A54115A938D6}" presName="accent_5" presStyleCnt="0"/>
      <dgm:spPr/>
    </dgm:pt>
    <dgm:pt modelId="{9E2D2773-730F-4215-9E61-0C0EC894BEEB}" type="pres">
      <dgm:prSet presAssocID="{28F04700-E4A5-45E6-BC03-A54115A938D6}" presName="accentRepeatNode" presStyleLbl="solidFgAcc1" presStyleIdx="4" presStyleCnt="6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41A292F9-193B-4484-B520-AEE290F1425B}" type="pres">
      <dgm:prSet presAssocID="{BFB3673E-A3F2-4622-AF1A-7308FFCA524A}" presName="text_6" presStyleLbl="node1" presStyleIdx="5" presStyleCnt="6" custScaleY="163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9822C-7377-4C1C-9ED5-F51E62869861}" type="pres">
      <dgm:prSet presAssocID="{BFB3673E-A3F2-4622-AF1A-7308FFCA524A}" presName="accent_6" presStyleCnt="0"/>
      <dgm:spPr/>
    </dgm:pt>
    <dgm:pt modelId="{80625848-0D44-45AC-BEB6-8E2A38F0A827}" type="pres">
      <dgm:prSet presAssocID="{BFB3673E-A3F2-4622-AF1A-7308FFCA524A}" presName="accentRepeatNode" presStyleLbl="solidFgAcc1" presStyleIdx="5" presStyleCnt="6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</dgm:ptLst>
  <dgm:cxnLst>
    <dgm:cxn modelId="{0426D28D-FBBC-498F-AA3B-020F512F9936}" srcId="{7C9789FD-A333-44CF-A7AF-6770F5EBABC6}" destId="{4FC01EA6-0F6F-4B26-8F3A-D6ADDE18DAFD}" srcOrd="2" destOrd="0" parTransId="{89535369-DE7E-4E94-8887-7B3CB3494BA2}" sibTransId="{0DCF7766-1D83-4AB6-A9C0-F947653F4122}"/>
    <dgm:cxn modelId="{732810B7-1DF2-4F74-920C-17E1AC4B1936}" srcId="{7C9789FD-A333-44CF-A7AF-6770F5EBABC6}" destId="{28F04700-E4A5-45E6-BC03-A54115A938D6}" srcOrd="4" destOrd="0" parTransId="{5006E689-777B-4CA9-9B58-3BDD5F0A1280}" sibTransId="{73752D2B-C69A-4EEB-BB71-6F73730B3D21}"/>
    <dgm:cxn modelId="{8F48A110-076F-4586-A1D4-BF756D3749E1}" srcId="{7C9789FD-A333-44CF-A7AF-6770F5EBABC6}" destId="{BA7C7896-EF40-4627-B563-8B4EE773F567}" srcOrd="0" destOrd="0" parTransId="{68AFA406-1699-43AC-9189-F457C953613B}" sibTransId="{5AE21A77-115E-4CB5-8789-30880B6FFEA6}"/>
    <dgm:cxn modelId="{B4FB1B65-ECB1-481D-98BA-855559BDA829}" type="presOf" srcId="{4FC01EA6-0F6F-4B26-8F3A-D6ADDE18DAFD}" destId="{C8D21D00-3080-4EFC-A629-041E07E062D3}" srcOrd="0" destOrd="0" presId="urn:microsoft.com/office/officeart/2008/layout/VerticalCurvedList"/>
    <dgm:cxn modelId="{4C813A72-DC87-4466-B9F7-5EB9940BFA71}" type="presOf" srcId="{BA7C7896-EF40-4627-B563-8B4EE773F567}" destId="{2828C5C6-08B7-40CF-BAEA-6466ABE01F8F}" srcOrd="0" destOrd="0" presId="urn:microsoft.com/office/officeart/2008/layout/VerticalCurvedList"/>
    <dgm:cxn modelId="{A5BDCF31-EDAC-4D7D-8853-0C9352A47211}" type="presOf" srcId="{28F04700-E4A5-45E6-BC03-A54115A938D6}" destId="{D9FD1A71-A7FF-4548-8F31-A060301F4200}" srcOrd="0" destOrd="0" presId="urn:microsoft.com/office/officeart/2008/layout/VerticalCurvedList"/>
    <dgm:cxn modelId="{94599E5C-4CA1-4317-A5F4-5220C1DBC357}" type="presOf" srcId="{5AE21A77-115E-4CB5-8789-30880B6FFEA6}" destId="{502AF86B-7FEB-4E82-BBAB-9C8ADAA374FC}" srcOrd="0" destOrd="0" presId="urn:microsoft.com/office/officeart/2008/layout/VerticalCurvedList"/>
    <dgm:cxn modelId="{BFC1DFEA-9C81-4B1A-AC21-EA7A031E7283}" type="presOf" srcId="{BFB3673E-A3F2-4622-AF1A-7308FFCA524A}" destId="{41A292F9-193B-4484-B520-AEE290F1425B}" srcOrd="0" destOrd="0" presId="urn:microsoft.com/office/officeart/2008/layout/VerticalCurvedList"/>
    <dgm:cxn modelId="{22558171-E604-45DF-822D-778DBD1D0701}" srcId="{7C9789FD-A333-44CF-A7AF-6770F5EBABC6}" destId="{BFB3673E-A3F2-4622-AF1A-7308FFCA524A}" srcOrd="5" destOrd="0" parTransId="{E6E021D8-67C2-4C3C-8AC7-0BADBFCC7DBC}" sibTransId="{9FB3B668-0412-4FDA-8E50-60B5186956A5}"/>
    <dgm:cxn modelId="{9E1BC31E-3CE2-455D-8518-163F04A34E2E}" srcId="{7C9789FD-A333-44CF-A7AF-6770F5EBABC6}" destId="{8D0163B2-39A1-4094-A4F0-9A52DCB5D084}" srcOrd="1" destOrd="0" parTransId="{016B9935-F9D0-404F-B79D-67B1A5DAEB29}" sibTransId="{E495DB1C-0C82-474E-9AB6-40E6068F8A92}"/>
    <dgm:cxn modelId="{6EE4C9F1-BE82-4A84-B679-7E140E5BC7BF}" srcId="{7C9789FD-A333-44CF-A7AF-6770F5EBABC6}" destId="{CCDB25AD-D793-449B-AE89-F30E15ADEA4F}" srcOrd="3" destOrd="0" parTransId="{EE5C1FD0-BB8C-4132-9ED3-6D7023252C3B}" sibTransId="{6551BF96-AC8E-4497-B164-1811EDAD2699}"/>
    <dgm:cxn modelId="{0523F843-5CF9-4C24-B9DA-CACC02FE1F85}" type="presOf" srcId="{7C9789FD-A333-44CF-A7AF-6770F5EBABC6}" destId="{C9CB8A73-6EE9-4F05-82A2-65013B4F846D}" srcOrd="0" destOrd="0" presId="urn:microsoft.com/office/officeart/2008/layout/VerticalCurvedList"/>
    <dgm:cxn modelId="{A0B8FCE4-5687-48B6-BD8E-641ABFC7CAFF}" type="presOf" srcId="{CCDB25AD-D793-449B-AE89-F30E15ADEA4F}" destId="{423338A1-3ACF-4093-A1C5-295C9622CB5B}" srcOrd="0" destOrd="0" presId="urn:microsoft.com/office/officeart/2008/layout/VerticalCurvedList"/>
    <dgm:cxn modelId="{8B9457B8-2967-4D4F-975B-46476E748823}" type="presOf" srcId="{8D0163B2-39A1-4094-A4F0-9A52DCB5D084}" destId="{F0D9ECC1-C345-4FFB-969F-1CF83B4538CE}" srcOrd="0" destOrd="0" presId="urn:microsoft.com/office/officeart/2008/layout/VerticalCurvedList"/>
    <dgm:cxn modelId="{EB0D4008-A28C-44AB-BAF6-C29A39AF366B}" type="presParOf" srcId="{C9CB8A73-6EE9-4F05-82A2-65013B4F846D}" destId="{34C61A18-1190-47AE-8884-511ED57FAFF5}" srcOrd="0" destOrd="0" presId="urn:microsoft.com/office/officeart/2008/layout/VerticalCurvedList"/>
    <dgm:cxn modelId="{CEBF682A-A8D0-4E8D-83FB-BB1527C6EB56}" type="presParOf" srcId="{34C61A18-1190-47AE-8884-511ED57FAFF5}" destId="{14714083-E0F8-4B4B-81E4-0BA5AC273150}" srcOrd="0" destOrd="0" presId="urn:microsoft.com/office/officeart/2008/layout/VerticalCurvedList"/>
    <dgm:cxn modelId="{5A917F4C-349D-4CAD-A9CE-D3841808C7AF}" type="presParOf" srcId="{14714083-E0F8-4B4B-81E4-0BA5AC273150}" destId="{99EEDDB7-1E55-4213-8D07-92D5D9AEE21F}" srcOrd="0" destOrd="0" presId="urn:microsoft.com/office/officeart/2008/layout/VerticalCurvedList"/>
    <dgm:cxn modelId="{12E2432C-C9ED-4195-8DB7-1CF46AD2BA27}" type="presParOf" srcId="{14714083-E0F8-4B4B-81E4-0BA5AC273150}" destId="{502AF86B-7FEB-4E82-BBAB-9C8ADAA374FC}" srcOrd="1" destOrd="0" presId="urn:microsoft.com/office/officeart/2008/layout/VerticalCurvedList"/>
    <dgm:cxn modelId="{D5CE077D-2128-42F7-953A-005CBD8BB34D}" type="presParOf" srcId="{14714083-E0F8-4B4B-81E4-0BA5AC273150}" destId="{61AE25CE-6072-4F1F-96A2-235D28442B98}" srcOrd="2" destOrd="0" presId="urn:microsoft.com/office/officeart/2008/layout/VerticalCurvedList"/>
    <dgm:cxn modelId="{E3C392A4-7DA8-48FF-A4BC-4552F0349B76}" type="presParOf" srcId="{14714083-E0F8-4B4B-81E4-0BA5AC273150}" destId="{99B37C1C-03E7-4B48-8328-B4023B0EB60E}" srcOrd="3" destOrd="0" presId="urn:microsoft.com/office/officeart/2008/layout/VerticalCurvedList"/>
    <dgm:cxn modelId="{5D99B754-A4DF-4822-B8E7-2607CB5307F4}" type="presParOf" srcId="{34C61A18-1190-47AE-8884-511ED57FAFF5}" destId="{2828C5C6-08B7-40CF-BAEA-6466ABE01F8F}" srcOrd="1" destOrd="0" presId="urn:microsoft.com/office/officeart/2008/layout/VerticalCurvedList"/>
    <dgm:cxn modelId="{A3658A9D-5237-4BD1-8045-978F41FEEFBE}" type="presParOf" srcId="{34C61A18-1190-47AE-8884-511ED57FAFF5}" destId="{280BCEE4-C6CF-4C4D-8755-309C788BB413}" srcOrd="2" destOrd="0" presId="urn:microsoft.com/office/officeart/2008/layout/VerticalCurvedList"/>
    <dgm:cxn modelId="{EA7183FE-57C0-4193-8B62-4F8B79CD21F8}" type="presParOf" srcId="{280BCEE4-C6CF-4C4D-8755-309C788BB413}" destId="{F879330B-7707-4124-BE76-380FAC88790F}" srcOrd="0" destOrd="0" presId="urn:microsoft.com/office/officeart/2008/layout/VerticalCurvedList"/>
    <dgm:cxn modelId="{763BD810-720D-45B7-BCD7-EA84606D195B}" type="presParOf" srcId="{34C61A18-1190-47AE-8884-511ED57FAFF5}" destId="{F0D9ECC1-C345-4FFB-969F-1CF83B4538CE}" srcOrd="3" destOrd="0" presId="urn:microsoft.com/office/officeart/2008/layout/VerticalCurvedList"/>
    <dgm:cxn modelId="{19BFDA38-DC6A-4DFC-A013-C2F7153993B4}" type="presParOf" srcId="{34C61A18-1190-47AE-8884-511ED57FAFF5}" destId="{B34D1E24-3758-45F2-8431-FA9BF403418F}" srcOrd="4" destOrd="0" presId="urn:microsoft.com/office/officeart/2008/layout/VerticalCurvedList"/>
    <dgm:cxn modelId="{EEC7ECDC-816E-479C-B6A1-3CEA6FF474CF}" type="presParOf" srcId="{B34D1E24-3758-45F2-8431-FA9BF403418F}" destId="{3A7D8664-F39E-4571-952B-738E7632DE0F}" srcOrd="0" destOrd="0" presId="urn:microsoft.com/office/officeart/2008/layout/VerticalCurvedList"/>
    <dgm:cxn modelId="{CE1A51F4-CCCD-4530-ACE9-686EA9CAA0CE}" type="presParOf" srcId="{34C61A18-1190-47AE-8884-511ED57FAFF5}" destId="{C8D21D00-3080-4EFC-A629-041E07E062D3}" srcOrd="5" destOrd="0" presId="urn:microsoft.com/office/officeart/2008/layout/VerticalCurvedList"/>
    <dgm:cxn modelId="{047DF393-F906-46AF-BF71-2BF06FBE7EF4}" type="presParOf" srcId="{34C61A18-1190-47AE-8884-511ED57FAFF5}" destId="{F05CB5F7-EBC9-4088-9F4E-8B0001279A76}" srcOrd="6" destOrd="0" presId="urn:microsoft.com/office/officeart/2008/layout/VerticalCurvedList"/>
    <dgm:cxn modelId="{DB65B1A3-70C0-4561-8E40-46D5C605E1FF}" type="presParOf" srcId="{F05CB5F7-EBC9-4088-9F4E-8B0001279A76}" destId="{F713BEFB-CC6A-444F-B1F9-B716FF8BAA28}" srcOrd="0" destOrd="0" presId="urn:microsoft.com/office/officeart/2008/layout/VerticalCurvedList"/>
    <dgm:cxn modelId="{31186041-1532-4294-8E41-B6DCE2B31EA9}" type="presParOf" srcId="{34C61A18-1190-47AE-8884-511ED57FAFF5}" destId="{423338A1-3ACF-4093-A1C5-295C9622CB5B}" srcOrd="7" destOrd="0" presId="urn:microsoft.com/office/officeart/2008/layout/VerticalCurvedList"/>
    <dgm:cxn modelId="{942C6C19-6BFF-4CDC-8E50-CB4F92EDFA62}" type="presParOf" srcId="{34C61A18-1190-47AE-8884-511ED57FAFF5}" destId="{E8187C95-6FBD-4FC0-BBAC-E19DE81336A7}" srcOrd="8" destOrd="0" presId="urn:microsoft.com/office/officeart/2008/layout/VerticalCurvedList"/>
    <dgm:cxn modelId="{5AE9F4B9-576A-4E22-AAD9-FA4FBB416469}" type="presParOf" srcId="{E8187C95-6FBD-4FC0-BBAC-E19DE81336A7}" destId="{EE7A67A5-BD08-41AF-B47E-898E6F3D7941}" srcOrd="0" destOrd="0" presId="urn:microsoft.com/office/officeart/2008/layout/VerticalCurvedList"/>
    <dgm:cxn modelId="{8C03E931-262F-4B5A-B749-38ECE0313EC6}" type="presParOf" srcId="{34C61A18-1190-47AE-8884-511ED57FAFF5}" destId="{D9FD1A71-A7FF-4548-8F31-A060301F4200}" srcOrd="9" destOrd="0" presId="urn:microsoft.com/office/officeart/2008/layout/VerticalCurvedList"/>
    <dgm:cxn modelId="{5AB8AD30-B839-4266-9DED-C84D8F82085B}" type="presParOf" srcId="{34C61A18-1190-47AE-8884-511ED57FAFF5}" destId="{AD214B45-D4F2-4FE8-87AB-8C7A5E47FD65}" srcOrd="10" destOrd="0" presId="urn:microsoft.com/office/officeart/2008/layout/VerticalCurvedList"/>
    <dgm:cxn modelId="{62C12239-5E22-45B8-A5B7-2330AF007982}" type="presParOf" srcId="{AD214B45-D4F2-4FE8-87AB-8C7A5E47FD65}" destId="{9E2D2773-730F-4215-9E61-0C0EC894BEEB}" srcOrd="0" destOrd="0" presId="urn:microsoft.com/office/officeart/2008/layout/VerticalCurvedList"/>
    <dgm:cxn modelId="{D5BD2FB1-7D30-4162-B740-E122F0D0DADE}" type="presParOf" srcId="{34C61A18-1190-47AE-8884-511ED57FAFF5}" destId="{41A292F9-193B-4484-B520-AEE290F1425B}" srcOrd="11" destOrd="0" presId="urn:microsoft.com/office/officeart/2008/layout/VerticalCurvedList"/>
    <dgm:cxn modelId="{5FDBD86A-51C7-4A22-A77F-C1639C2C9969}" type="presParOf" srcId="{34C61A18-1190-47AE-8884-511ED57FAFF5}" destId="{8D49822C-7377-4C1C-9ED5-F51E62869861}" srcOrd="12" destOrd="0" presId="urn:microsoft.com/office/officeart/2008/layout/VerticalCurvedList"/>
    <dgm:cxn modelId="{0BB709A0-E85F-40CB-B21B-ADF778467ABA}" type="presParOf" srcId="{8D49822C-7377-4C1C-9ED5-F51E62869861}" destId="{80625848-0D44-45AC-BEB6-8E2A38F0A8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F35EC1-2244-42B5-9591-C14738904E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CDBC26-D877-4AD7-8E99-B34A127F4FDF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 проведении контрольных (надзорных) мероприятий и обязательных профилактических визитов</a:t>
          </a:r>
        </a:p>
      </dgm:t>
    </dgm:pt>
    <dgm:pt modelId="{4A536BF0-5B88-4A2E-A93E-13EBEA7EFE0D}" type="parTrans" cxnId="{9CDF203F-352F-4695-8551-3AE82E768B1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B0214A-8340-4AD2-8F09-23C9C722AB5E}" type="sibTrans" cxnId="{9CDF203F-352F-4695-8551-3AE82E768B1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157471-432A-435F-9869-43B160AD0C21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актов контрольных (надзорных) мероприятий и обязательных профилактических визитов, предписаний об устранении выявленных нарушений</a:t>
          </a:r>
        </a:p>
      </dgm:t>
    </dgm:pt>
    <dgm:pt modelId="{9C98FAA6-696A-4F0C-871F-7C9E8E37ABA1}" type="parTrans" cxnId="{FFF1F5F9-657D-48A0-B621-A756865B05A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8AF490-05AA-4AAB-85FA-C8039F194E65}" type="sibTrans" cxnId="{FFF1F5F9-657D-48A0-B621-A756865B05A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CDF9B-3E47-4840-9EA6-DC44F9B68DBC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действий (бездействия) должностных лиц  контрольного (надзорного) органа в рамках контрольных (надзорных) мероприятий и обязательных профилактических визитов</a:t>
          </a:r>
        </a:p>
      </dgm:t>
    </dgm:pt>
    <dgm:pt modelId="{7A09B754-A379-4C5E-9A67-5A99B9D400D4}" type="parTrans" cxnId="{CEB77015-67FD-439A-B81C-2F285D2B9B81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D7E1CD-B046-4264-841F-779BCFEC0565}" type="sibTrans" cxnId="{CEB77015-67FD-439A-B81C-2F285D2B9B81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77B5A0-B50E-4F68-AED9-9D06D06FA259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отнесении объектов контроля к соответствующей категории риска</a:t>
          </a:r>
        </a:p>
      </dgm:t>
    </dgm:pt>
    <dgm:pt modelId="{6B6027EF-2541-4A3D-AC58-D66DC1FCCBDD}" type="parTrans" cxnId="{1F1F6777-287D-489C-A4DF-E118625DBF07}">
      <dgm:prSet/>
      <dgm:spPr/>
      <dgm:t>
        <a:bodyPr/>
        <a:lstStyle/>
        <a:p>
          <a:endParaRPr lang="ru-RU"/>
        </a:p>
      </dgm:t>
    </dgm:pt>
    <dgm:pt modelId="{7125405B-C9EA-44B9-BA96-8C485AE9972E}" type="sibTrans" cxnId="{1F1F6777-287D-489C-A4DF-E118625DBF07}">
      <dgm:prSet/>
      <dgm:spPr/>
      <dgm:t>
        <a:bodyPr/>
        <a:lstStyle/>
        <a:p>
          <a:endParaRPr lang="ru-RU"/>
        </a:p>
      </dgm:t>
    </dgm:pt>
    <dgm:pt modelId="{3FEE5850-8921-485C-854E-2DF49315AB28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отказе в проведении обязательных профилактических визитов по заявлениям контролируемых лиц</a:t>
          </a:r>
        </a:p>
      </dgm:t>
    </dgm:pt>
    <dgm:pt modelId="{506C813B-C9E0-40CE-9E48-C247B0D4F20F}" type="parTrans" cxnId="{C66C0BA7-5BEB-48F1-89F3-E3EC4943112F}">
      <dgm:prSet/>
      <dgm:spPr/>
      <dgm:t>
        <a:bodyPr/>
        <a:lstStyle/>
        <a:p>
          <a:endParaRPr lang="ru-RU"/>
        </a:p>
      </dgm:t>
    </dgm:pt>
    <dgm:pt modelId="{FED06922-20EF-4509-9930-CB14C42F094E}" type="sibTrans" cxnId="{C66C0BA7-5BEB-48F1-89F3-E3EC4943112F}">
      <dgm:prSet/>
      <dgm:spPr/>
      <dgm:t>
        <a:bodyPr/>
        <a:lstStyle/>
        <a:p>
          <a:endParaRPr lang="ru-RU"/>
        </a:p>
      </dgm:t>
    </dgm:pt>
    <dgm:pt modelId="{20F5EFD5-87D2-46C4-81DA-C31F12BC0976}">
      <dgm:prSet phldrT="[Текст]" cust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иных решений, принимаемых контрольными (надзорными) органами по итогам профилактических и (или) контрольных (надзорных) мероприятий, предусмотренных настоящим Федеральным законом, в отношении контролируемых лиц или объектов контроля</a:t>
          </a:r>
        </a:p>
      </dgm:t>
    </dgm:pt>
    <dgm:pt modelId="{0C2A1660-26A0-4AC0-BD2C-DE58A65F1B93}" type="parTrans" cxnId="{D33B74E8-FCD0-4C3F-BBC8-32E92D406B8D}">
      <dgm:prSet/>
      <dgm:spPr/>
      <dgm:t>
        <a:bodyPr/>
        <a:lstStyle/>
        <a:p>
          <a:endParaRPr lang="ru-RU"/>
        </a:p>
      </dgm:t>
    </dgm:pt>
    <dgm:pt modelId="{B24959B7-4940-42DD-B5C8-9FAB015336B4}" type="sibTrans" cxnId="{D33B74E8-FCD0-4C3F-BBC8-32E92D406B8D}">
      <dgm:prSet/>
      <dgm:spPr/>
      <dgm:t>
        <a:bodyPr/>
        <a:lstStyle/>
        <a:p>
          <a:endParaRPr lang="ru-RU"/>
        </a:p>
      </dgm:t>
    </dgm:pt>
    <dgm:pt modelId="{7E05B194-1305-4E65-A1BB-B019793E5DA8}" type="pres">
      <dgm:prSet presAssocID="{CAF35EC1-2244-42B5-9591-C14738904E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F3A2F71-0523-477C-95D4-3CBB0C4D83F4}" type="pres">
      <dgm:prSet presAssocID="{CAF35EC1-2244-42B5-9591-C14738904E3E}" presName="Name1" presStyleCnt="0"/>
      <dgm:spPr/>
    </dgm:pt>
    <dgm:pt modelId="{55F3C434-847D-428B-B171-1461F476965C}" type="pres">
      <dgm:prSet presAssocID="{CAF35EC1-2244-42B5-9591-C14738904E3E}" presName="cycle" presStyleCnt="0"/>
      <dgm:spPr/>
    </dgm:pt>
    <dgm:pt modelId="{0374DDA9-CF17-40C1-A10D-16DDE1AD8199}" type="pres">
      <dgm:prSet presAssocID="{CAF35EC1-2244-42B5-9591-C14738904E3E}" presName="srcNode" presStyleLbl="node1" presStyleIdx="0" presStyleCnt="6"/>
      <dgm:spPr/>
    </dgm:pt>
    <dgm:pt modelId="{A4AA1B00-E58E-407B-9EC1-1F611C6A1B20}" type="pres">
      <dgm:prSet presAssocID="{CAF35EC1-2244-42B5-9591-C14738904E3E}" presName="conn" presStyleLbl="parChTrans1D2" presStyleIdx="0" presStyleCnt="1"/>
      <dgm:spPr/>
      <dgm:t>
        <a:bodyPr/>
        <a:lstStyle/>
        <a:p>
          <a:endParaRPr lang="ru-RU"/>
        </a:p>
      </dgm:t>
    </dgm:pt>
    <dgm:pt modelId="{A5BC8EA0-04ED-4544-950A-B388D3B02E18}" type="pres">
      <dgm:prSet presAssocID="{CAF35EC1-2244-42B5-9591-C14738904E3E}" presName="extraNode" presStyleLbl="node1" presStyleIdx="0" presStyleCnt="6"/>
      <dgm:spPr/>
    </dgm:pt>
    <dgm:pt modelId="{EC77EDDB-A68F-4F02-A6ED-7E933FCFD2F4}" type="pres">
      <dgm:prSet presAssocID="{CAF35EC1-2244-42B5-9591-C14738904E3E}" presName="dstNode" presStyleLbl="node1" presStyleIdx="0" presStyleCnt="6"/>
      <dgm:spPr/>
    </dgm:pt>
    <dgm:pt modelId="{0E721528-57CF-4DA4-8693-8F32C146C2FF}" type="pres">
      <dgm:prSet presAssocID="{06CDBC26-D877-4AD7-8E99-B34A127F4FD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FCDCF-BA2E-4561-9474-6A7037593D23}" type="pres">
      <dgm:prSet presAssocID="{06CDBC26-D877-4AD7-8E99-B34A127F4FDF}" presName="accent_1" presStyleCnt="0"/>
      <dgm:spPr/>
    </dgm:pt>
    <dgm:pt modelId="{157C1C87-9D66-4A79-964D-53307B8B7B8A}" type="pres">
      <dgm:prSet presAssocID="{06CDBC26-D877-4AD7-8E99-B34A127F4FDF}" presName="accentRepeatNode" presStyleLbl="solidFgAcc1" presStyleIdx="0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A7E378C5-E0EE-4814-B91B-2E28F1346E6A}" type="pres">
      <dgm:prSet presAssocID="{34157471-432A-435F-9869-43B160AD0C2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654982-8338-4445-95DE-EE0B53B2B6D3}" type="pres">
      <dgm:prSet presAssocID="{34157471-432A-435F-9869-43B160AD0C21}" presName="accent_2" presStyleCnt="0"/>
      <dgm:spPr/>
    </dgm:pt>
    <dgm:pt modelId="{130E0EDA-7B9E-446D-954A-B6EA81A9A105}" type="pres">
      <dgm:prSet presAssocID="{34157471-432A-435F-9869-43B160AD0C21}" presName="accentRepeatNode" presStyleLbl="solidFgAcc1" presStyleIdx="1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6F3175DA-DE5B-4D79-9256-C6139FAEECD4}" type="pres">
      <dgm:prSet presAssocID="{6D0CDF9B-3E47-4840-9EA6-DC44F9B68DB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15BEA-1BA5-4F89-97C5-EC3EE8874499}" type="pres">
      <dgm:prSet presAssocID="{6D0CDF9B-3E47-4840-9EA6-DC44F9B68DBC}" presName="accent_3" presStyleCnt="0"/>
      <dgm:spPr/>
    </dgm:pt>
    <dgm:pt modelId="{0C608FB4-A941-4B55-A0A2-54E1FEEA12D7}" type="pres">
      <dgm:prSet presAssocID="{6D0CDF9B-3E47-4840-9EA6-DC44F9B68DBC}" presName="accentRepeatNode" presStyleLbl="solidFgAcc1" presStyleIdx="2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870E2A79-BEA3-4D41-A978-78581BA890D9}" type="pres">
      <dgm:prSet presAssocID="{EB77B5A0-B50E-4F68-AED9-9D06D06FA25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FBFB7-BCF4-4D4B-9B38-34F14367C66C}" type="pres">
      <dgm:prSet presAssocID="{EB77B5A0-B50E-4F68-AED9-9D06D06FA259}" presName="accent_4" presStyleCnt="0"/>
      <dgm:spPr/>
    </dgm:pt>
    <dgm:pt modelId="{9F59C117-8DAC-4188-891F-1ACA11F089A7}" type="pres">
      <dgm:prSet presAssocID="{EB77B5A0-B50E-4F68-AED9-9D06D06FA259}" presName="accentRepeatNode" presStyleLbl="solidFgAcc1" presStyleIdx="3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17D4C0E0-DDF6-4D43-994D-F10288136BF3}" type="pres">
      <dgm:prSet presAssocID="{3FEE5850-8921-485C-854E-2DF49315AB2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858D0-D4C5-47C3-B7FF-6BEEFB910579}" type="pres">
      <dgm:prSet presAssocID="{3FEE5850-8921-485C-854E-2DF49315AB28}" presName="accent_5" presStyleCnt="0"/>
      <dgm:spPr/>
    </dgm:pt>
    <dgm:pt modelId="{26FA7716-DD07-4195-90B2-B084A02E30E5}" type="pres">
      <dgm:prSet presAssocID="{3FEE5850-8921-485C-854E-2DF49315AB28}" presName="accentRepeatNode" presStyleLbl="solidFgAcc1" presStyleIdx="4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  <dgm:pt modelId="{88AC5DA2-A3A9-4A44-85C2-B199FC29AA62}" type="pres">
      <dgm:prSet presAssocID="{20F5EFD5-87D2-46C4-81DA-C31F12BC0976}" presName="text_6" presStyleLbl="node1" presStyleIdx="5" presStyleCnt="6" custScaleY="128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F6FC8-55FB-4E30-A7E1-41FB7A6326C5}" type="pres">
      <dgm:prSet presAssocID="{20F5EFD5-87D2-46C4-81DA-C31F12BC0976}" presName="accent_6" presStyleCnt="0"/>
      <dgm:spPr/>
    </dgm:pt>
    <dgm:pt modelId="{D7B02537-3820-4F27-AA18-D89AEF7567E5}" type="pres">
      <dgm:prSet presAssocID="{20F5EFD5-87D2-46C4-81DA-C31F12BC0976}" presName="accentRepeatNode" presStyleLbl="solidFgAcc1" presStyleIdx="5" presStyleCnt="6"/>
      <dgm:spPr>
        <a:solidFill>
          <a:srgbClr val="0070C0"/>
        </a:solidFill>
        <a:scene3d>
          <a:camera prst="orthographicFront"/>
          <a:lightRig rig="threePt" dir="t"/>
        </a:scene3d>
        <a:sp3d>
          <a:bevelT prst="relaxedInset"/>
        </a:sp3d>
      </dgm:spPr>
    </dgm:pt>
  </dgm:ptLst>
  <dgm:cxnLst>
    <dgm:cxn modelId="{AD76C91A-9866-4092-A00A-6E1DCD556879}" type="presOf" srcId="{06CDBC26-D877-4AD7-8E99-B34A127F4FDF}" destId="{0E721528-57CF-4DA4-8693-8F32C146C2FF}" srcOrd="0" destOrd="0" presId="urn:microsoft.com/office/officeart/2008/layout/VerticalCurvedList"/>
    <dgm:cxn modelId="{6F900BF9-0322-4FB6-AC67-BD3C4B218CB6}" type="presOf" srcId="{CAF35EC1-2244-42B5-9591-C14738904E3E}" destId="{7E05B194-1305-4E65-A1BB-B019793E5DA8}" srcOrd="0" destOrd="0" presId="urn:microsoft.com/office/officeart/2008/layout/VerticalCurvedList"/>
    <dgm:cxn modelId="{A8E67DD3-5C49-428E-B540-73155AE61B68}" type="presOf" srcId="{6D0CDF9B-3E47-4840-9EA6-DC44F9B68DBC}" destId="{6F3175DA-DE5B-4D79-9256-C6139FAEECD4}" srcOrd="0" destOrd="0" presId="urn:microsoft.com/office/officeart/2008/layout/VerticalCurvedList"/>
    <dgm:cxn modelId="{AF68CEF5-7E75-4E9E-8E47-BC0A05FA7FF3}" type="presOf" srcId="{3FEE5850-8921-485C-854E-2DF49315AB28}" destId="{17D4C0E0-DDF6-4D43-994D-F10288136BF3}" srcOrd="0" destOrd="0" presId="urn:microsoft.com/office/officeart/2008/layout/VerticalCurvedList"/>
    <dgm:cxn modelId="{A5540C92-CB2B-4152-A873-EE1087E235E7}" type="presOf" srcId="{34157471-432A-435F-9869-43B160AD0C21}" destId="{A7E378C5-E0EE-4814-B91B-2E28F1346E6A}" srcOrd="0" destOrd="0" presId="urn:microsoft.com/office/officeart/2008/layout/VerticalCurvedList"/>
    <dgm:cxn modelId="{CEB77015-67FD-439A-B81C-2F285D2B9B81}" srcId="{CAF35EC1-2244-42B5-9591-C14738904E3E}" destId="{6D0CDF9B-3E47-4840-9EA6-DC44F9B68DBC}" srcOrd="2" destOrd="0" parTransId="{7A09B754-A379-4C5E-9A67-5A99B9D400D4}" sibTransId="{0BD7E1CD-B046-4264-841F-779BCFEC0565}"/>
    <dgm:cxn modelId="{13367EC9-D5CC-4C52-9750-03B1A60895CB}" type="presOf" srcId="{EB77B5A0-B50E-4F68-AED9-9D06D06FA259}" destId="{870E2A79-BEA3-4D41-A978-78581BA890D9}" srcOrd="0" destOrd="0" presId="urn:microsoft.com/office/officeart/2008/layout/VerticalCurvedList"/>
    <dgm:cxn modelId="{D33B74E8-FCD0-4C3F-BBC8-32E92D406B8D}" srcId="{CAF35EC1-2244-42B5-9591-C14738904E3E}" destId="{20F5EFD5-87D2-46C4-81DA-C31F12BC0976}" srcOrd="5" destOrd="0" parTransId="{0C2A1660-26A0-4AC0-BD2C-DE58A65F1B93}" sibTransId="{B24959B7-4940-42DD-B5C8-9FAB015336B4}"/>
    <dgm:cxn modelId="{1F1F6777-287D-489C-A4DF-E118625DBF07}" srcId="{CAF35EC1-2244-42B5-9591-C14738904E3E}" destId="{EB77B5A0-B50E-4F68-AED9-9D06D06FA259}" srcOrd="3" destOrd="0" parTransId="{6B6027EF-2541-4A3D-AC58-D66DC1FCCBDD}" sibTransId="{7125405B-C9EA-44B9-BA96-8C485AE9972E}"/>
    <dgm:cxn modelId="{8CAD3712-DEF9-401B-BB0A-2403A65D2FEF}" type="presOf" srcId="{A2B0214A-8340-4AD2-8F09-23C9C722AB5E}" destId="{A4AA1B00-E58E-407B-9EC1-1F611C6A1B20}" srcOrd="0" destOrd="0" presId="urn:microsoft.com/office/officeart/2008/layout/VerticalCurvedList"/>
    <dgm:cxn modelId="{9CDF203F-352F-4695-8551-3AE82E768B1E}" srcId="{CAF35EC1-2244-42B5-9591-C14738904E3E}" destId="{06CDBC26-D877-4AD7-8E99-B34A127F4FDF}" srcOrd="0" destOrd="0" parTransId="{4A536BF0-5B88-4A2E-A93E-13EBEA7EFE0D}" sibTransId="{A2B0214A-8340-4AD2-8F09-23C9C722AB5E}"/>
    <dgm:cxn modelId="{C66C0BA7-5BEB-48F1-89F3-E3EC4943112F}" srcId="{CAF35EC1-2244-42B5-9591-C14738904E3E}" destId="{3FEE5850-8921-485C-854E-2DF49315AB28}" srcOrd="4" destOrd="0" parTransId="{506C813B-C9E0-40CE-9E48-C247B0D4F20F}" sibTransId="{FED06922-20EF-4509-9930-CB14C42F094E}"/>
    <dgm:cxn modelId="{823056B0-DA7A-4470-AD90-9D1822FF6F5A}" type="presOf" srcId="{20F5EFD5-87D2-46C4-81DA-C31F12BC0976}" destId="{88AC5DA2-A3A9-4A44-85C2-B199FC29AA62}" srcOrd="0" destOrd="0" presId="urn:microsoft.com/office/officeart/2008/layout/VerticalCurvedList"/>
    <dgm:cxn modelId="{FFF1F5F9-657D-48A0-B621-A756865B05AE}" srcId="{CAF35EC1-2244-42B5-9591-C14738904E3E}" destId="{34157471-432A-435F-9869-43B160AD0C21}" srcOrd="1" destOrd="0" parTransId="{9C98FAA6-696A-4F0C-871F-7C9E8E37ABA1}" sibTransId="{F78AF490-05AA-4AAB-85FA-C8039F194E65}"/>
    <dgm:cxn modelId="{6B8233A6-B4D5-4E50-9EE1-0CBD590608D2}" type="presParOf" srcId="{7E05B194-1305-4E65-A1BB-B019793E5DA8}" destId="{0F3A2F71-0523-477C-95D4-3CBB0C4D83F4}" srcOrd="0" destOrd="0" presId="urn:microsoft.com/office/officeart/2008/layout/VerticalCurvedList"/>
    <dgm:cxn modelId="{C4E9AD3D-9B41-409A-A743-B9F3A0372D05}" type="presParOf" srcId="{0F3A2F71-0523-477C-95D4-3CBB0C4D83F4}" destId="{55F3C434-847D-428B-B171-1461F476965C}" srcOrd="0" destOrd="0" presId="urn:microsoft.com/office/officeart/2008/layout/VerticalCurvedList"/>
    <dgm:cxn modelId="{987B6A0C-E8BB-413A-A9E0-977A7A0B796E}" type="presParOf" srcId="{55F3C434-847D-428B-B171-1461F476965C}" destId="{0374DDA9-CF17-40C1-A10D-16DDE1AD8199}" srcOrd="0" destOrd="0" presId="urn:microsoft.com/office/officeart/2008/layout/VerticalCurvedList"/>
    <dgm:cxn modelId="{A2432725-6B8B-4311-956E-70B26EAE8EE3}" type="presParOf" srcId="{55F3C434-847D-428B-B171-1461F476965C}" destId="{A4AA1B00-E58E-407B-9EC1-1F611C6A1B20}" srcOrd="1" destOrd="0" presId="urn:microsoft.com/office/officeart/2008/layout/VerticalCurvedList"/>
    <dgm:cxn modelId="{61B83C4D-6F77-4CAD-A836-DB4C73E9AC77}" type="presParOf" srcId="{55F3C434-847D-428B-B171-1461F476965C}" destId="{A5BC8EA0-04ED-4544-950A-B388D3B02E18}" srcOrd="2" destOrd="0" presId="urn:microsoft.com/office/officeart/2008/layout/VerticalCurvedList"/>
    <dgm:cxn modelId="{880279F7-4198-4C57-91FF-903A5EC61F72}" type="presParOf" srcId="{55F3C434-847D-428B-B171-1461F476965C}" destId="{EC77EDDB-A68F-4F02-A6ED-7E933FCFD2F4}" srcOrd="3" destOrd="0" presId="urn:microsoft.com/office/officeart/2008/layout/VerticalCurvedList"/>
    <dgm:cxn modelId="{BFB49B6B-3CC4-42E8-B68D-2A66B584B7E0}" type="presParOf" srcId="{0F3A2F71-0523-477C-95D4-3CBB0C4D83F4}" destId="{0E721528-57CF-4DA4-8693-8F32C146C2FF}" srcOrd="1" destOrd="0" presId="urn:microsoft.com/office/officeart/2008/layout/VerticalCurvedList"/>
    <dgm:cxn modelId="{2D81AEBA-2EA6-4834-9125-DCE0FEC4E899}" type="presParOf" srcId="{0F3A2F71-0523-477C-95D4-3CBB0C4D83F4}" destId="{136FCDCF-BA2E-4561-9474-6A7037593D23}" srcOrd="2" destOrd="0" presId="urn:microsoft.com/office/officeart/2008/layout/VerticalCurvedList"/>
    <dgm:cxn modelId="{6F68C07C-0E4D-4D1E-A3E9-0E32515B8900}" type="presParOf" srcId="{136FCDCF-BA2E-4561-9474-6A7037593D23}" destId="{157C1C87-9D66-4A79-964D-53307B8B7B8A}" srcOrd="0" destOrd="0" presId="urn:microsoft.com/office/officeart/2008/layout/VerticalCurvedList"/>
    <dgm:cxn modelId="{83B588FF-0AFB-4356-AE0D-1822E6D1A504}" type="presParOf" srcId="{0F3A2F71-0523-477C-95D4-3CBB0C4D83F4}" destId="{A7E378C5-E0EE-4814-B91B-2E28F1346E6A}" srcOrd="3" destOrd="0" presId="urn:microsoft.com/office/officeart/2008/layout/VerticalCurvedList"/>
    <dgm:cxn modelId="{5085D628-6257-4C2E-A367-BDC7A28991E2}" type="presParOf" srcId="{0F3A2F71-0523-477C-95D4-3CBB0C4D83F4}" destId="{68654982-8338-4445-95DE-EE0B53B2B6D3}" srcOrd="4" destOrd="0" presId="urn:microsoft.com/office/officeart/2008/layout/VerticalCurvedList"/>
    <dgm:cxn modelId="{AEBFB452-9CD1-426A-A3E4-8E9EC54D2CB5}" type="presParOf" srcId="{68654982-8338-4445-95DE-EE0B53B2B6D3}" destId="{130E0EDA-7B9E-446D-954A-B6EA81A9A105}" srcOrd="0" destOrd="0" presId="urn:microsoft.com/office/officeart/2008/layout/VerticalCurvedList"/>
    <dgm:cxn modelId="{08CD2EE5-5FAF-47B6-A334-4A1FFC2CDA12}" type="presParOf" srcId="{0F3A2F71-0523-477C-95D4-3CBB0C4D83F4}" destId="{6F3175DA-DE5B-4D79-9256-C6139FAEECD4}" srcOrd="5" destOrd="0" presId="urn:microsoft.com/office/officeart/2008/layout/VerticalCurvedList"/>
    <dgm:cxn modelId="{EB6890C0-8458-4788-AEEB-38A84152D745}" type="presParOf" srcId="{0F3A2F71-0523-477C-95D4-3CBB0C4D83F4}" destId="{8ED15BEA-1BA5-4F89-97C5-EC3EE8874499}" srcOrd="6" destOrd="0" presId="urn:microsoft.com/office/officeart/2008/layout/VerticalCurvedList"/>
    <dgm:cxn modelId="{C2635522-A0EF-40B3-A842-85D8F8C823D7}" type="presParOf" srcId="{8ED15BEA-1BA5-4F89-97C5-EC3EE8874499}" destId="{0C608FB4-A941-4B55-A0A2-54E1FEEA12D7}" srcOrd="0" destOrd="0" presId="urn:microsoft.com/office/officeart/2008/layout/VerticalCurvedList"/>
    <dgm:cxn modelId="{9B27BB46-9AF1-4107-98C6-90EF2042CF2D}" type="presParOf" srcId="{0F3A2F71-0523-477C-95D4-3CBB0C4D83F4}" destId="{870E2A79-BEA3-4D41-A978-78581BA890D9}" srcOrd="7" destOrd="0" presId="urn:microsoft.com/office/officeart/2008/layout/VerticalCurvedList"/>
    <dgm:cxn modelId="{7DDED40C-6501-4B4B-872C-EB4BF73FE2AA}" type="presParOf" srcId="{0F3A2F71-0523-477C-95D4-3CBB0C4D83F4}" destId="{32AFBFB7-BCF4-4D4B-9B38-34F14367C66C}" srcOrd="8" destOrd="0" presId="urn:microsoft.com/office/officeart/2008/layout/VerticalCurvedList"/>
    <dgm:cxn modelId="{EDE4036E-467F-49ED-A22B-652ECC674B48}" type="presParOf" srcId="{32AFBFB7-BCF4-4D4B-9B38-34F14367C66C}" destId="{9F59C117-8DAC-4188-891F-1ACA11F089A7}" srcOrd="0" destOrd="0" presId="urn:microsoft.com/office/officeart/2008/layout/VerticalCurvedList"/>
    <dgm:cxn modelId="{0F4FC1CD-30D4-41B8-A078-361EC67DDF95}" type="presParOf" srcId="{0F3A2F71-0523-477C-95D4-3CBB0C4D83F4}" destId="{17D4C0E0-DDF6-4D43-994D-F10288136BF3}" srcOrd="9" destOrd="0" presId="urn:microsoft.com/office/officeart/2008/layout/VerticalCurvedList"/>
    <dgm:cxn modelId="{7A15EDEA-07DD-4784-A35C-174DBC3CBD66}" type="presParOf" srcId="{0F3A2F71-0523-477C-95D4-3CBB0C4D83F4}" destId="{2D2858D0-D4C5-47C3-B7FF-6BEEFB910579}" srcOrd="10" destOrd="0" presId="urn:microsoft.com/office/officeart/2008/layout/VerticalCurvedList"/>
    <dgm:cxn modelId="{1AA6B45C-6F12-41CB-A418-03AEB9CD3C95}" type="presParOf" srcId="{2D2858D0-D4C5-47C3-B7FF-6BEEFB910579}" destId="{26FA7716-DD07-4195-90B2-B084A02E30E5}" srcOrd="0" destOrd="0" presId="urn:microsoft.com/office/officeart/2008/layout/VerticalCurvedList"/>
    <dgm:cxn modelId="{AD942A94-8564-4096-AC54-DB959231E64E}" type="presParOf" srcId="{0F3A2F71-0523-477C-95D4-3CBB0C4D83F4}" destId="{88AC5DA2-A3A9-4A44-85C2-B199FC29AA62}" srcOrd="11" destOrd="0" presId="urn:microsoft.com/office/officeart/2008/layout/VerticalCurvedList"/>
    <dgm:cxn modelId="{B5E48F57-8AD6-4CA4-9A96-797F1C9DE6FA}" type="presParOf" srcId="{0F3A2F71-0523-477C-95D4-3CBB0C4D83F4}" destId="{FDEF6FC8-55FB-4E30-A7E1-41FB7A6326C5}" srcOrd="12" destOrd="0" presId="urn:microsoft.com/office/officeart/2008/layout/VerticalCurvedList"/>
    <dgm:cxn modelId="{D5A17554-42EC-4F28-BFB9-A3DA3EEC3B5F}" type="presParOf" srcId="{FDEF6FC8-55FB-4E30-A7E1-41FB7A6326C5}" destId="{D7B02537-3820-4F27-AA18-D89AEF7567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8C35C6-3556-4242-92B8-D3A0C38E8A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BBF78-2669-4FDD-A876-B906FD0D68EB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инспекционный визит</a:t>
          </a:r>
        </a:p>
      </dgm:t>
    </dgm:pt>
    <dgm:pt modelId="{9BEC8B60-9971-49DB-828F-D639F8268B26}" type="par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E6EF2-2D21-4E14-8505-3665A52CB23B}" type="sib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7BAA5-AD93-4D62-9CCE-5100E3A0ECC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выездная проверка</a:t>
          </a:r>
        </a:p>
      </dgm:t>
    </dgm:pt>
    <dgm:pt modelId="{F3705196-9BDF-40F1-A39F-620BF49FBCFE}" type="par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03658-610B-4DAE-AE6F-F113CD6437A9}" type="sib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6D0A9-2C26-4091-ACA2-90BF84E97EA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рейдовый осмотр </a:t>
          </a:r>
        </a:p>
      </dgm:t>
    </dgm:pt>
    <dgm:pt modelId="{49FC95F5-41DE-4BA8-A337-EBDF5A737841}" type="par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673C8-0C82-47EC-9BB4-E6B0430DDA97}" type="sib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948CE-6C99-4825-8EC6-53A092F79BD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профилактический визит</a:t>
          </a:r>
        </a:p>
      </dgm:t>
    </dgm:pt>
    <dgm:pt modelId="{21B80A5A-9060-4784-A409-AB679B42217A}" type="parTrans" cxnId="{521DCDC7-2FC2-46DC-AB46-7C6674C39C6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9DBAC-B112-4D57-861A-E6D99A396CAF}" type="sibTrans" cxnId="{521DCDC7-2FC2-46DC-AB46-7C6674C39C6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69C8D7-E7D1-4DBC-817D-B7D87C4869BA}" type="pres">
      <dgm:prSet presAssocID="{538C35C6-3556-4242-92B8-D3A0C38E8A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C89D7B7-FE67-4A24-8BAE-319363296A55}" type="pres">
      <dgm:prSet presAssocID="{538C35C6-3556-4242-92B8-D3A0C38E8AEA}" presName="Name1" presStyleCnt="0"/>
      <dgm:spPr/>
    </dgm:pt>
    <dgm:pt modelId="{D305C3DD-6D4C-4AF3-BDE0-A8479195EB84}" type="pres">
      <dgm:prSet presAssocID="{538C35C6-3556-4242-92B8-D3A0C38E8AEA}" presName="cycle" presStyleCnt="0"/>
      <dgm:spPr/>
    </dgm:pt>
    <dgm:pt modelId="{9D0D8E37-BBDA-4135-84AD-79225E559939}" type="pres">
      <dgm:prSet presAssocID="{538C35C6-3556-4242-92B8-D3A0C38E8AEA}" presName="srcNode" presStyleLbl="node1" presStyleIdx="0" presStyleCnt="4"/>
      <dgm:spPr/>
    </dgm:pt>
    <dgm:pt modelId="{C8DA4AA4-E326-4B0D-BFA5-65F76A589A88}" type="pres">
      <dgm:prSet presAssocID="{538C35C6-3556-4242-92B8-D3A0C38E8AEA}" presName="conn" presStyleLbl="parChTrans1D2" presStyleIdx="0" presStyleCnt="1"/>
      <dgm:spPr/>
      <dgm:t>
        <a:bodyPr/>
        <a:lstStyle/>
        <a:p>
          <a:endParaRPr lang="ru-RU"/>
        </a:p>
      </dgm:t>
    </dgm:pt>
    <dgm:pt modelId="{B878D80D-AD34-4082-8736-54B78BB868D2}" type="pres">
      <dgm:prSet presAssocID="{538C35C6-3556-4242-92B8-D3A0C38E8AEA}" presName="extraNode" presStyleLbl="node1" presStyleIdx="0" presStyleCnt="4"/>
      <dgm:spPr/>
    </dgm:pt>
    <dgm:pt modelId="{E6ECE363-D37A-417B-B104-456C34A7D704}" type="pres">
      <dgm:prSet presAssocID="{538C35C6-3556-4242-92B8-D3A0C38E8AEA}" presName="dstNode" presStyleLbl="node1" presStyleIdx="0" presStyleCnt="4"/>
      <dgm:spPr/>
    </dgm:pt>
    <dgm:pt modelId="{935D6E85-E395-4A7E-A919-23D2B34C1FBC}" type="pres">
      <dgm:prSet presAssocID="{363BBF78-2669-4FDD-A876-B906FD0D68E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CB971-EB76-41C3-9C04-9AC5FB2A806E}" type="pres">
      <dgm:prSet presAssocID="{363BBF78-2669-4FDD-A876-B906FD0D68EB}" presName="accent_1" presStyleCnt="0"/>
      <dgm:spPr/>
    </dgm:pt>
    <dgm:pt modelId="{AE73C5CA-9CF8-4064-8998-11B5BD568A25}" type="pres">
      <dgm:prSet presAssocID="{363BBF78-2669-4FDD-A876-B906FD0D68EB}" presName="accentRepeatNode" presStyleLbl="solidFgAcc1" presStyleIdx="0" presStyleCnt="4"/>
      <dgm:spPr>
        <a:scene3d>
          <a:camera prst="orthographicFront"/>
          <a:lightRig rig="threePt" dir="t"/>
        </a:scene3d>
        <a:sp3d>
          <a:bevelT/>
        </a:sp3d>
      </dgm:spPr>
    </dgm:pt>
    <dgm:pt modelId="{DFB5C71E-8F80-42CD-B18E-0BC7C3516E87}" type="pres">
      <dgm:prSet presAssocID="{21F7BAA5-AD93-4D62-9CCE-5100E3A0ECC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464FC-6D49-4880-8E66-49C724712344}" type="pres">
      <dgm:prSet presAssocID="{21F7BAA5-AD93-4D62-9CCE-5100E3A0ECCE}" presName="accent_2" presStyleCnt="0"/>
      <dgm:spPr/>
    </dgm:pt>
    <dgm:pt modelId="{E513D5C7-5ECE-4444-8224-1F3E3B921F42}" type="pres">
      <dgm:prSet presAssocID="{21F7BAA5-AD93-4D62-9CCE-5100E3A0ECCE}" presName="accentRepeatNode" presStyleLbl="solidFgAcc1" presStyleIdx="1" presStyleCnt="4"/>
      <dgm:spPr>
        <a:scene3d>
          <a:camera prst="orthographicFront"/>
          <a:lightRig rig="threePt" dir="t"/>
        </a:scene3d>
        <a:sp3d>
          <a:bevelT/>
        </a:sp3d>
      </dgm:spPr>
    </dgm:pt>
    <dgm:pt modelId="{CDF09308-6D6B-4F8F-8AC5-F5CB236B6832}" type="pres">
      <dgm:prSet presAssocID="{A786D0A9-2C26-4091-ACA2-90BF84E97EA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2BBC8-7680-48FA-A57F-1FA6C07DA65D}" type="pres">
      <dgm:prSet presAssocID="{A786D0A9-2C26-4091-ACA2-90BF84E97EAE}" presName="accent_3" presStyleCnt="0"/>
      <dgm:spPr/>
    </dgm:pt>
    <dgm:pt modelId="{0D918796-87DE-48A7-AC9E-60C21C709701}" type="pres">
      <dgm:prSet presAssocID="{A786D0A9-2C26-4091-ACA2-90BF84E97EAE}" presName="accentRepeatNode" presStyleLbl="solidFgAcc1" presStyleIdx="2" presStyleCnt="4"/>
      <dgm:spPr>
        <a:scene3d>
          <a:camera prst="orthographicFront"/>
          <a:lightRig rig="threePt" dir="t"/>
        </a:scene3d>
        <a:sp3d>
          <a:bevelT/>
        </a:sp3d>
      </dgm:spPr>
    </dgm:pt>
    <dgm:pt modelId="{A3E6D8CC-6026-44E2-8747-68C693487BF5}" type="pres">
      <dgm:prSet presAssocID="{998948CE-6C99-4825-8EC6-53A092F79BD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1669F-7302-4966-9965-C6862E450EAF}" type="pres">
      <dgm:prSet presAssocID="{998948CE-6C99-4825-8EC6-53A092F79BD0}" presName="accent_4" presStyleCnt="0"/>
      <dgm:spPr/>
    </dgm:pt>
    <dgm:pt modelId="{147D4B19-E55C-4CA2-BE25-C2E4D43EA055}" type="pres">
      <dgm:prSet presAssocID="{998948CE-6C99-4825-8EC6-53A092F79BD0}" presName="accentRepeatNode" presStyleLbl="solidFgAcc1" presStyleIdx="3" presStyleCnt="4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6A917D32-A80C-45F1-8F56-6AEB014CDFD9}" type="presOf" srcId="{998948CE-6C99-4825-8EC6-53A092F79BD0}" destId="{A3E6D8CC-6026-44E2-8747-68C693487BF5}" srcOrd="0" destOrd="0" presId="urn:microsoft.com/office/officeart/2008/layout/VerticalCurvedList"/>
    <dgm:cxn modelId="{E039E2D8-A039-4CC8-94A9-B876F23EB8B8}" type="presOf" srcId="{21F7BAA5-AD93-4D62-9CCE-5100E3A0ECCE}" destId="{DFB5C71E-8F80-42CD-B18E-0BC7C3516E87}" srcOrd="0" destOrd="0" presId="urn:microsoft.com/office/officeart/2008/layout/VerticalCurvedList"/>
    <dgm:cxn modelId="{657CAC93-3883-4BBF-B322-C6BCB8F852D2}" srcId="{538C35C6-3556-4242-92B8-D3A0C38E8AEA}" destId="{A786D0A9-2C26-4091-ACA2-90BF84E97EAE}" srcOrd="2" destOrd="0" parTransId="{49FC95F5-41DE-4BA8-A337-EBDF5A737841}" sibTransId="{BAF673C8-0C82-47EC-9BB4-E6B0430DDA97}"/>
    <dgm:cxn modelId="{9C96A250-FA54-4853-A222-94BDF9FAC468}" type="presOf" srcId="{E3AE6EF2-2D21-4E14-8505-3665A52CB23B}" destId="{C8DA4AA4-E326-4B0D-BFA5-65F76A589A88}" srcOrd="0" destOrd="0" presId="urn:microsoft.com/office/officeart/2008/layout/VerticalCurvedList"/>
    <dgm:cxn modelId="{521DCDC7-2FC2-46DC-AB46-7C6674C39C62}" srcId="{538C35C6-3556-4242-92B8-D3A0C38E8AEA}" destId="{998948CE-6C99-4825-8EC6-53A092F79BD0}" srcOrd="3" destOrd="0" parTransId="{21B80A5A-9060-4784-A409-AB679B42217A}" sibTransId="{5079DBAC-B112-4D57-861A-E6D99A396CAF}"/>
    <dgm:cxn modelId="{2AD7EE6E-B7AD-489C-91F5-50B916733EF9}" srcId="{538C35C6-3556-4242-92B8-D3A0C38E8AEA}" destId="{21F7BAA5-AD93-4D62-9CCE-5100E3A0ECCE}" srcOrd="1" destOrd="0" parTransId="{F3705196-9BDF-40F1-A39F-620BF49FBCFE}" sibTransId="{34803658-610B-4DAE-AE6F-F113CD6437A9}"/>
    <dgm:cxn modelId="{6219228E-7F75-4FEF-A433-E4631CF72597}" type="presOf" srcId="{363BBF78-2669-4FDD-A876-B906FD0D68EB}" destId="{935D6E85-E395-4A7E-A919-23D2B34C1FBC}" srcOrd="0" destOrd="0" presId="urn:microsoft.com/office/officeart/2008/layout/VerticalCurvedList"/>
    <dgm:cxn modelId="{44EAFB13-DBF7-40F6-A824-B5A3E05CB5D7}" srcId="{538C35C6-3556-4242-92B8-D3A0C38E8AEA}" destId="{363BBF78-2669-4FDD-A876-B906FD0D68EB}" srcOrd="0" destOrd="0" parTransId="{9BEC8B60-9971-49DB-828F-D639F8268B26}" sibTransId="{E3AE6EF2-2D21-4E14-8505-3665A52CB23B}"/>
    <dgm:cxn modelId="{F5683E77-A285-4378-A8F5-49838022ABD3}" type="presOf" srcId="{538C35C6-3556-4242-92B8-D3A0C38E8AEA}" destId="{7969C8D7-E7D1-4DBC-817D-B7D87C4869BA}" srcOrd="0" destOrd="0" presId="urn:microsoft.com/office/officeart/2008/layout/VerticalCurvedList"/>
    <dgm:cxn modelId="{874518A3-D237-48D8-9970-AEC0A4DF2148}" type="presOf" srcId="{A786D0A9-2C26-4091-ACA2-90BF84E97EAE}" destId="{CDF09308-6D6B-4F8F-8AC5-F5CB236B6832}" srcOrd="0" destOrd="0" presId="urn:microsoft.com/office/officeart/2008/layout/VerticalCurvedList"/>
    <dgm:cxn modelId="{F8DDFEC9-1CE6-4721-8B19-B89267F3A947}" type="presParOf" srcId="{7969C8D7-E7D1-4DBC-817D-B7D87C4869BA}" destId="{CC89D7B7-FE67-4A24-8BAE-319363296A55}" srcOrd="0" destOrd="0" presId="urn:microsoft.com/office/officeart/2008/layout/VerticalCurvedList"/>
    <dgm:cxn modelId="{AC9E44C3-2587-4586-8CE6-70C26F1E4422}" type="presParOf" srcId="{CC89D7B7-FE67-4A24-8BAE-319363296A55}" destId="{D305C3DD-6D4C-4AF3-BDE0-A8479195EB84}" srcOrd="0" destOrd="0" presId="urn:microsoft.com/office/officeart/2008/layout/VerticalCurvedList"/>
    <dgm:cxn modelId="{30ED3B51-74B2-4B34-8361-37B87CBBD65F}" type="presParOf" srcId="{D305C3DD-6D4C-4AF3-BDE0-A8479195EB84}" destId="{9D0D8E37-BBDA-4135-84AD-79225E559939}" srcOrd="0" destOrd="0" presId="urn:microsoft.com/office/officeart/2008/layout/VerticalCurvedList"/>
    <dgm:cxn modelId="{4A51C8D5-4A14-4C09-BD36-2A5639E9BD9E}" type="presParOf" srcId="{D305C3DD-6D4C-4AF3-BDE0-A8479195EB84}" destId="{C8DA4AA4-E326-4B0D-BFA5-65F76A589A88}" srcOrd="1" destOrd="0" presId="urn:microsoft.com/office/officeart/2008/layout/VerticalCurvedList"/>
    <dgm:cxn modelId="{725D355F-764A-49D9-AA4F-3F15A9D4B511}" type="presParOf" srcId="{D305C3DD-6D4C-4AF3-BDE0-A8479195EB84}" destId="{B878D80D-AD34-4082-8736-54B78BB868D2}" srcOrd="2" destOrd="0" presId="urn:microsoft.com/office/officeart/2008/layout/VerticalCurvedList"/>
    <dgm:cxn modelId="{B13BA8DE-E398-42FE-BAC6-442EE6E2ACB9}" type="presParOf" srcId="{D305C3DD-6D4C-4AF3-BDE0-A8479195EB84}" destId="{E6ECE363-D37A-417B-B104-456C34A7D704}" srcOrd="3" destOrd="0" presId="urn:microsoft.com/office/officeart/2008/layout/VerticalCurvedList"/>
    <dgm:cxn modelId="{DE51BDE1-4B83-44FE-A651-B2D4A8797216}" type="presParOf" srcId="{CC89D7B7-FE67-4A24-8BAE-319363296A55}" destId="{935D6E85-E395-4A7E-A919-23D2B34C1FBC}" srcOrd="1" destOrd="0" presId="urn:microsoft.com/office/officeart/2008/layout/VerticalCurvedList"/>
    <dgm:cxn modelId="{D60CC5A4-F12A-4FC1-94D2-759EC9C767B5}" type="presParOf" srcId="{CC89D7B7-FE67-4A24-8BAE-319363296A55}" destId="{0D9CB971-EB76-41C3-9C04-9AC5FB2A806E}" srcOrd="2" destOrd="0" presId="urn:microsoft.com/office/officeart/2008/layout/VerticalCurvedList"/>
    <dgm:cxn modelId="{DFA003B4-68CF-47F9-B51A-E2B9926D6AD2}" type="presParOf" srcId="{0D9CB971-EB76-41C3-9C04-9AC5FB2A806E}" destId="{AE73C5CA-9CF8-4064-8998-11B5BD568A25}" srcOrd="0" destOrd="0" presId="urn:microsoft.com/office/officeart/2008/layout/VerticalCurvedList"/>
    <dgm:cxn modelId="{80BCFDED-5FC6-467D-BD88-5C279AC2D039}" type="presParOf" srcId="{CC89D7B7-FE67-4A24-8BAE-319363296A55}" destId="{DFB5C71E-8F80-42CD-B18E-0BC7C3516E87}" srcOrd="3" destOrd="0" presId="urn:microsoft.com/office/officeart/2008/layout/VerticalCurvedList"/>
    <dgm:cxn modelId="{950060E0-6E03-4D95-93BC-03474F4EEC80}" type="presParOf" srcId="{CC89D7B7-FE67-4A24-8BAE-319363296A55}" destId="{3FB464FC-6D49-4880-8E66-49C724712344}" srcOrd="4" destOrd="0" presId="urn:microsoft.com/office/officeart/2008/layout/VerticalCurvedList"/>
    <dgm:cxn modelId="{0098F007-8728-471C-A726-BC332A6C40DA}" type="presParOf" srcId="{3FB464FC-6D49-4880-8E66-49C724712344}" destId="{E513D5C7-5ECE-4444-8224-1F3E3B921F42}" srcOrd="0" destOrd="0" presId="urn:microsoft.com/office/officeart/2008/layout/VerticalCurvedList"/>
    <dgm:cxn modelId="{9ECDD137-DC56-4D1F-8801-6423288FDB75}" type="presParOf" srcId="{CC89D7B7-FE67-4A24-8BAE-319363296A55}" destId="{CDF09308-6D6B-4F8F-8AC5-F5CB236B6832}" srcOrd="5" destOrd="0" presId="urn:microsoft.com/office/officeart/2008/layout/VerticalCurvedList"/>
    <dgm:cxn modelId="{13557C73-D3A2-43B6-A28E-BDDD8A4DA6A6}" type="presParOf" srcId="{CC89D7B7-FE67-4A24-8BAE-319363296A55}" destId="{6792BBC8-7680-48FA-A57F-1FA6C07DA65D}" srcOrd="6" destOrd="0" presId="urn:microsoft.com/office/officeart/2008/layout/VerticalCurvedList"/>
    <dgm:cxn modelId="{C5B4EDE8-B925-452A-B3C1-25F94AED624C}" type="presParOf" srcId="{6792BBC8-7680-48FA-A57F-1FA6C07DA65D}" destId="{0D918796-87DE-48A7-AC9E-60C21C709701}" srcOrd="0" destOrd="0" presId="urn:microsoft.com/office/officeart/2008/layout/VerticalCurvedList"/>
    <dgm:cxn modelId="{B7A587EF-E4BC-4631-92F9-27BC4C5ACF2A}" type="presParOf" srcId="{CC89D7B7-FE67-4A24-8BAE-319363296A55}" destId="{A3E6D8CC-6026-44E2-8747-68C693487BF5}" srcOrd="7" destOrd="0" presId="urn:microsoft.com/office/officeart/2008/layout/VerticalCurvedList"/>
    <dgm:cxn modelId="{C05915D5-8582-4168-8478-79A4BECD6B83}" type="presParOf" srcId="{CC89D7B7-FE67-4A24-8BAE-319363296A55}" destId="{9ED1669F-7302-4966-9965-C6862E450EAF}" srcOrd="8" destOrd="0" presId="urn:microsoft.com/office/officeart/2008/layout/VerticalCurvedList"/>
    <dgm:cxn modelId="{76880B3F-FD53-4880-B40B-D2056FEFE1C6}" type="presParOf" srcId="{9ED1669F-7302-4966-9965-C6862E450EAF}" destId="{147D4B19-E55C-4CA2-BE25-C2E4D43EA0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8C35C6-3556-4242-92B8-D3A0C38E8A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BBF78-2669-4FDD-A876-B906FD0D68EB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осмотр</a:t>
          </a:r>
        </a:p>
      </dgm:t>
    </dgm:pt>
    <dgm:pt modelId="{9BEC8B60-9971-49DB-828F-D639F8268B26}" type="par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E6EF2-2D21-4E14-8505-3665A52CB23B}" type="sib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7BAA5-AD93-4D62-9CCE-5100E3A0ECC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досмотр</a:t>
          </a:r>
        </a:p>
      </dgm:t>
    </dgm:pt>
    <dgm:pt modelId="{F3705196-9BDF-40F1-A39F-620BF49FBCFE}" type="par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03658-610B-4DAE-AE6F-F113CD6437A9}" type="sib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6D0A9-2C26-4091-ACA2-90BF84E97EA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опрос</a:t>
          </a:r>
        </a:p>
      </dgm:t>
    </dgm:pt>
    <dgm:pt modelId="{49FC95F5-41DE-4BA8-A337-EBDF5A737841}" type="par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673C8-0C82-47EC-9BB4-E6B0430DDA97}" type="sib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948CE-6C99-4825-8EC6-53A092F79BD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экспертиза</a:t>
          </a:r>
        </a:p>
      </dgm:t>
    </dgm:pt>
    <dgm:pt modelId="{21B80A5A-9060-4784-A409-AB679B42217A}" type="parTrans" cxnId="{521DCDC7-2FC2-46DC-AB46-7C6674C39C6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9DBAC-B112-4D57-861A-E6D99A396CAF}" type="sibTrans" cxnId="{521DCDC7-2FC2-46DC-AB46-7C6674C39C6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07C2F3-70D0-4458-8C8B-27A467B4FF5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эксперимент</a:t>
          </a:r>
        </a:p>
      </dgm:t>
    </dgm:pt>
    <dgm:pt modelId="{8DB2A644-F8DA-4812-A545-0225AC9B347B}" type="parTrans" cxnId="{6DD75729-8AF1-4083-801E-515AC6C0CC1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EE65C0-0B5A-4AE4-858A-DFB5BDA79AA5}" type="sibTrans" cxnId="{6DD75729-8AF1-4083-801E-515AC6C0CC1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69C8D7-E7D1-4DBC-817D-B7D87C4869BA}" type="pres">
      <dgm:prSet presAssocID="{538C35C6-3556-4242-92B8-D3A0C38E8A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C89D7B7-FE67-4A24-8BAE-319363296A55}" type="pres">
      <dgm:prSet presAssocID="{538C35C6-3556-4242-92B8-D3A0C38E8AEA}" presName="Name1" presStyleCnt="0"/>
      <dgm:spPr/>
    </dgm:pt>
    <dgm:pt modelId="{D305C3DD-6D4C-4AF3-BDE0-A8479195EB84}" type="pres">
      <dgm:prSet presAssocID="{538C35C6-3556-4242-92B8-D3A0C38E8AEA}" presName="cycle" presStyleCnt="0"/>
      <dgm:spPr/>
    </dgm:pt>
    <dgm:pt modelId="{9D0D8E37-BBDA-4135-84AD-79225E559939}" type="pres">
      <dgm:prSet presAssocID="{538C35C6-3556-4242-92B8-D3A0C38E8AEA}" presName="srcNode" presStyleLbl="node1" presStyleIdx="0" presStyleCnt="5"/>
      <dgm:spPr/>
    </dgm:pt>
    <dgm:pt modelId="{C8DA4AA4-E326-4B0D-BFA5-65F76A589A88}" type="pres">
      <dgm:prSet presAssocID="{538C35C6-3556-4242-92B8-D3A0C38E8AEA}" presName="conn" presStyleLbl="parChTrans1D2" presStyleIdx="0" presStyleCnt="1"/>
      <dgm:spPr/>
      <dgm:t>
        <a:bodyPr/>
        <a:lstStyle/>
        <a:p>
          <a:endParaRPr lang="ru-RU"/>
        </a:p>
      </dgm:t>
    </dgm:pt>
    <dgm:pt modelId="{B878D80D-AD34-4082-8736-54B78BB868D2}" type="pres">
      <dgm:prSet presAssocID="{538C35C6-3556-4242-92B8-D3A0C38E8AEA}" presName="extraNode" presStyleLbl="node1" presStyleIdx="0" presStyleCnt="5"/>
      <dgm:spPr/>
    </dgm:pt>
    <dgm:pt modelId="{E6ECE363-D37A-417B-B104-456C34A7D704}" type="pres">
      <dgm:prSet presAssocID="{538C35C6-3556-4242-92B8-D3A0C38E8AEA}" presName="dstNode" presStyleLbl="node1" presStyleIdx="0" presStyleCnt="5"/>
      <dgm:spPr/>
    </dgm:pt>
    <dgm:pt modelId="{935D6E85-E395-4A7E-A919-23D2B34C1FBC}" type="pres">
      <dgm:prSet presAssocID="{363BBF78-2669-4FDD-A876-B906FD0D68E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CB971-EB76-41C3-9C04-9AC5FB2A806E}" type="pres">
      <dgm:prSet presAssocID="{363BBF78-2669-4FDD-A876-B906FD0D68EB}" presName="accent_1" presStyleCnt="0"/>
      <dgm:spPr/>
    </dgm:pt>
    <dgm:pt modelId="{AE73C5CA-9CF8-4064-8998-11B5BD568A25}" type="pres">
      <dgm:prSet presAssocID="{363BBF78-2669-4FDD-A876-B906FD0D68EB}" presName="accentRepeatNode" presStyleLbl="solidFgAcc1" presStyleIdx="0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DFB5C71E-8F80-42CD-B18E-0BC7C3516E87}" type="pres">
      <dgm:prSet presAssocID="{21F7BAA5-AD93-4D62-9CCE-5100E3A0ECC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464FC-6D49-4880-8E66-49C724712344}" type="pres">
      <dgm:prSet presAssocID="{21F7BAA5-AD93-4D62-9CCE-5100E3A0ECCE}" presName="accent_2" presStyleCnt="0"/>
      <dgm:spPr/>
    </dgm:pt>
    <dgm:pt modelId="{E513D5C7-5ECE-4444-8224-1F3E3B921F42}" type="pres">
      <dgm:prSet presAssocID="{21F7BAA5-AD93-4D62-9CCE-5100E3A0ECCE}" presName="accentRepeatNode" presStyleLbl="solidFgAcc1" presStyleIdx="1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CDF09308-6D6B-4F8F-8AC5-F5CB236B6832}" type="pres">
      <dgm:prSet presAssocID="{A786D0A9-2C26-4091-ACA2-90BF84E97EA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2BBC8-7680-48FA-A57F-1FA6C07DA65D}" type="pres">
      <dgm:prSet presAssocID="{A786D0A9-2C26-4091-ACA2-90BF84E97EAE}" presName="accent_3" presStyleCnt="0"/>
      <dgm:spPr/>
    </dgm:pt>
    <dgm:pt modelId="{0D918796-87DE-48A7-AC9E-60C21C709701}" type="pres">
      <dgm:prSet presAssocID="{A786D0A9-2C26-4091-ACA2-90BF84E97EAE}" presName="accentRepeatNode" presStyleLbl="solidFgAcc1" presStyleIdx="2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A3E6D8CC-6026-44E2-8747-68C693487BF5}" type="pres">
      <dgm:prSet presAssocID="{998948CE-6C99-4825-8EC6-53A092F79BD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1669F-7302-4966-9965-C6862E450EAF}" type="pres">
      <dgm:prSet presAssocID="{998948CE-6C99-4825-8EC6-53A092F79BD0}" presName="accent_4" presStyleCnt="0"/>
      <dgm:spPr/>
    </dgm:pt>
    <dgm:pt modelId="{147D4B19-E55C-4CA2-BE25-C2E4D43EA055}" type="pres">
      <dgm:prSet presAssocID="{998948CE-6C99-4825-8EC6-53A092F79BD0}" presName="accentRepeatNode" presStyleLbl="solidFgAcc1" presStyleIdx="3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7834AD3F-3667-4D85-85F5-4B3F28A1AA36}" type="pres">
      <dgm:prSet presAssocID="{2607C2F3-70D0-4458-8C8B-27A467B4FF5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63DF5-A38A-47B9-BD42-BD8EFD8DBE94}" type="pres">
      <dgm:prSet presAssocID="{2607C2F3-70D0-4458-8C8B-27A467B4FF55}" presName="accent_5" presStyleCnt="0"/>
      <dgm:spPr/>
    </dgm:pt>
    <dgm:pt modelId="{D2D3684B-F8ED-41E2-BBFE-963ECF56F15A}" type="pres">
      <dgm:prSet presAssocID="{2607C2F3-70D0-4458-8C8B-27A467B4FF55}" presName="accentRepeatNode" presStyleLbl="solidFgAcc1" presStyleIdx="4" presStyleCnt="5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6A917D32-A80C-45F1-8F56-6AEB014CDFD9}" type="presOf" srcId="{998948CE-6C99-4825-8EC6-53A092F79BD0}" destId="{A3E6D8CC-6026-44E2-8747-68C693487BF5}" srcOrd="0" destOrd="0" presId="urn:microsoft.com/office/officeart/2008/layout/VerticalCurvedList"/>
    <dgm:cxn modelId="{E039E2D8-A039-4CC8-94A9-B876F23EB8B8}" type="presOf" srcId="{21F7BAA5-AD93-4D62-9CCE-5100E3A0ECCE}" destId="{DFB5C71E-8F80-42CD-B18E-0BC7C3516E87}" srcOrd="0" destOrd="0" presId="urn:microsoft.com/office/officeart/2008/layout/VerticalCurvedList"/>
    <dgm:cxn modelId="{657CAC93-3883-4BBF-B322-C6BCB8F852D2}" srcId="{538C35C6-3556-4242-92B8-D3A0C38E8AEA}" destId="{A786D0A9-2C26-4091-ACA2-90BF84E97EAE}" srcOrd="2" destOrd="0" parTransId="{49FC95F5-41DE-4BA8-A337-EBDF5A737841}" sibTransId="{BAF673C8-0C82-47EC-9BB4-E6B0430DDA97}"/>
    <dgm:cxn modelId="{9C96A250-FA54-4853-A222-94BDF9FAC468}" type="presOf" srcId="{E3AE6EF2-2D21-4E14-8505-3665A52CB23B}" destId="{C8DA4AA4-E326-4B0D-BFA5-65F76A589A88}" srcOrd="0" destOrd="0" presId="urn:microsoft.com/office/officeart/2008/layout/VerticalCurvedList"/>
    <dgm:cxn modelId="{521DCDC7-2FC2-46DC-AB46-7C6674C39C62}" srcId="{538C35C6-3556-4242-92B8-D3A0C38E8AEA}" destId="{998948CE-6C99-4825-8EC6-53A092F79BD0}" srcOrd="3" destOrd="0" parTransId="{21B80A5A-9060-4784-A409-AB679B42217A}" sibTransId="{5079DBAC-B112-4D57-861A-E6D99A396CAF}"/>
    <dgm:cxn modelId="{6DD75729-8AF1-4083-801E-515AC6C0CC1B}" srcId="{538C35C6-3556-4242-92B8-D3A0C38E8AEA}" destId="{2607C2F3-70D0-4458-8C8B-27A467B4FF55}" srcOrd="4" destOrd="0" parTransId="{8DB2A644-F8DA-4812-A545-0225AC9B347B}" sibTransId="{98EE65C0-0B5A-4AE4-858A-DFB5BDA79AA5}"/>
    <dgm:cxn modelId="{2AD7EE6E-B7AD-489C-91F5-50B916733EF9}" srcId="{538C35C6-3556-4242-92B8-D3A0C38E8AEA}" destId="{21F7BAA5-AD93-4D62-9CCE-5100E3A0ECCE}" srcOrd="1" destOrd="0" parTransId="{F3705196-9BDF-40F1-A39F-620BF49FBCFE}" sibTransId="{34803658-610B-4DAE-AE6F-F113CD6437A9}"/>
    <dgm:cxn modelId="{D3BD19C3-393D-44B6-9533-F5229E33A569}" type="presOf" srcId="{2607C2F3-70D0-4458-8C8B-27A467B4FF55}" destId="{7834AD3F-3667-4D85-85F5-4B3F28A1AA36}" srcOrd="0" destOrd="0" presId="urn:microsoft.com/office/officeart/2008/layout/VerticalCurvedList"/>
    <dgm:cxn modelId="{6219228E-7F75-4FEF-A433-E4631CF72597}" type="presOf" srcId="{363BBF78-2669-4FDD-A876-B906FD0D68EB}" destId="{935D6E85-E395-4A7E-A919-23D2B34C1FBC}" srcOrd="0" destOrd="0" presId="urn:microsoft.com/office/officeart/2008/layout/VerticalCurvedList"/>
    <dgm:cxn modelId="{44EAFB13-DBF7-40F6-A824-B5A3E05CB5D7}" srcId="{538C35C6-3556-4242-92B8-D3A0C38E8AEA}" destId="{363BBF78-2669-4FDD-A876-B906FD0D68EB}" srcOrd="0" destOrd="0" parTransId="{9BEC8B60-9971-49DB-828F-D639F8268B26}" sibTransId="{E3AE6EF2-2D21-4E14-8505-3665A52CB23B}"/>
    <dgm:cxn modelId="{F5683E77-A285-4378-A8F5-49838022ABD3}" type="presOf" srcId="{538C35C6-3556-4242-92B8-D3A0C38E8AEA}" destId="{7969C8D7-E7D1-4DBC-817D-B7D87C4869BA}" srcOrd="0" destOrd="0" presId="urn:microsoft.com/office/officeart/2008/layout/VerticalCurvedList"/>
    <dgm:cxn modelId="{874518A3-D237-48D8-9970-AEC0A4DF2148}" type="presOf" srcId="{A786D0A9-2C26-4091-ACA2-90BF84E97EAE}" destId="{CDF09308-6D6B-4F8F-8AC5-F5CB236B6832}" srcOrd="0" destOrd="0" presId="urn:microsoft.com/office/officeart/2008/layout/VerticalCurvedList"/>
    <dgm:cxn modelId="{F8DDFEC9-1CE6-4721-8B19-B89267F3A947}" type="presParOf" srcId="{7969C8D7-E7D1-4DBC-817D-B7D87C4869BA}" destId="{CC89D7B7-FE67-4A24-8BAE-319363296A55}" srcOrd="0" destOrd="0" presId="urn:microsoft.com/office/officeart/2008/layout/VerticalCurvedList"/>
    <dgm:cxn modelId="{AC9E44C3-2587-4586-8CE6-70C26F1E4422}" type="presParOf" srcId="{CC89D7B7-FE67-4A24-8BAE-319363296A55}" destId="{D305C3DD-6D4C-4AF3-BDE0-A8479195EB84}" srcOrd="0" destOrd="0" presId="urn:microsoft.com/office/officeart/2008/layout/VerticalCurvedList"/>
    <dgm:cxn modelId="{30ED3B51-74B2-4B34-8361-37B87CBBD65F}" type="presParOf" srcId="{D305C3DD-6D4C-4AF3-BDE0-A8479195EB84}" destId="{9D0D8E37-BBDA-4135-84AD-79225E559939}" srcOrd="0" destOrd="0" presId="urn:microsoft.com/office/officeart/2008/layout/VerticalCurvedList"/>
    <dgm:cxn modelId="{4A51C8D5-4A14-4C09-BD36-2A5639E9BD9E}" type="presParOf" srcId="{D305C3DD-6D4C-4AF3-BDE0-A8479195EB84}" destId="{C8DA4AA4-E326-4B0D-BFA5-65F76A589A88}" srcOrd="1" destOrd="0" presId="urn:microsoft.com/office/officeart/2008/layout/VerticalCurvedList"/>
    <dgm:cxn modelId="{725D355F-764A-49D9-AA4F-3F15A9D4B511}" type="presParOf" srcId="{D305C3DD-6D4C-4AF3-BDE0-A8479195EB84}" destId="{B878D80D-AD34-4082-8736-54B78BB868D2}" srcOrd="2" destOrd="0" presId="urn:microsoft.com/office/officeart/2008/layout/VerticalCurvedList"/>
    <dgm:cxn modelId="{B13BA8DE-E398-42FE-BAC6-442EE6E2ACB9}" type="presParOf" srcId="{D305C3DD-6D4C-4AF3-BDE0-A8479195EB84}" destId="{E6ECE363-D37A-417B-B104-456C34A7D704}" srcOrd="3" destOrd="0" presId="urn:microsoft.com/office/officeart/2008/layout/VerticalCurvedList"/>
    <dgm:cxn modelId="{DE51BDE1-4B83-44FE-A651-B2D4A8797216}" type="presParOf" srcId="{CC89D7B7-FE67-4A24-8BAE-319363296A55}" destId="{935D6E85-E395-4A7E-A919-23D2B34C1FBC}" srcOrd="1" destOrd="0" presId="urn:microsoft.com/office/officeart/2008/layout/VerticalCurvedList"/>
    <dgm:cxn modelId="{D60CC5A4-F12A-4FC1-94D2-759EC9C767B5}" type="presParOf" srcId="{CC89D7B7-FE67-4A24-8BAE-319363296A55}" destId="{0D9CB971-EB76-41C3-9C04-9AC5FB2A806E}" srcOrd="2" destOrd="0" presId="urn:microsoft.com/office/officeart/2008/layout/VerticalCurvedList"/>
    <dgm:cxn modelId="{DFA003B4-68CF-47F9-B51A-E2B9926D6AD2}" type="presParOf" srcId="{0D9CB971-EB76-41C3-9C04-9AC5FB2A806E}" destId="{AE73C5CA-9CF8-4064-8998-11B5BD568A25}" srcOrd="0" destOrd="0" presId="urn:microsoft.com/office/officeart/2008/layout/VerticalCurvedList"/>
    <dgm:cxn modelId="{80BCFDED-5FC6-467D-BD88-5C279AC2D039}" type="presParOf" srcId="{CC89D7B7-FE67-4A24-8BAE-319363296A55}" destId="{DFB5C71E-8F80-42CD-B18E-0BC7C3516E87}" srcOrd="3" destOrd="0" presId="urn:microsoft.com/office/officeart/2008/layout/VerticalCurvedList"/>
    <dgm:cxn modelId="{950060E0-6E03-4D95-93BC-03474F4EEC80}" type="presParOf" srcId="{CC89D7B7-FE67-4A24-8BAE-319363296A55}" destId="{3FB464FC-6D49-4880-8E66-49C724712344}" srcOrd="4" destOrd="0" presId="urn:microsoft.com/office/officeart/2008/layout/VerticalCurvedList"/>
    <dgm:cxn modelId="{0098F007-8728-471C-A726-BC332A6C40DA}" type="presParOf" srcId="{3FB464FC-6D49-4880-8E66-49C724712344}" destId="{E513D5C7-5ECE-4444-8224-1F3E3B921F42}" srcOrd="0" destOrd="0" presId="urn:microsoft.com/office/officeart/2008/layout/VerticalCurvedList"/>
    <dgm:cxn modelId="{9ECDD137-DC56-4D1F-8801-6423288FDB75}" type="presParOf" srcId="{CC89D7B7-FE67-4A24-8BAE-319363296A55}" destId="{CDF09308-6D6B-4F8F-8AC5-F5CB236B6832}" srcOrd="5" destOrd="0" presId="urn:microsoft.com/office/officeart/2008/layout/VerticalCurvedList"/>
    <dgm:cxn modelId="{13557C73-D3A2-43B6-A28E-BDDD8A4DA6A6}" type="presParOf" srcId="{CC89D7B7-FE67-4A24-8BAE-319363296A55}" destId="{6792BBC8-7680-48FA-A57F-1FA6C07DA65D}" srcOrd="6" destOrd="0" presId="urn:microsoft.com/office/officeart/2008/layout/VerticalCurvedList"/>
    <dgm:cxn modelId="{C5B4EDE8-B925-452A-B3C1-25F94AED624C}" type="presParOf" srcId="{6792BBC8-7680-48FA-A57F-1FA6C07DA65D}" destId="{0D918796-87DE-48A7-AC9E-60C21C709701}" srcOrd="0" destOrd="0" presId="urn:microsoft.com/office/officeart/2008/layout/VerticalCurvedList"/>
    <dgm:cxn modelId="{B7A587EF-E4BC-4631-92F9-27BC4C5ACF2A}" type="presParOf" srcId="{CC89D7B7-FE67-4A24-8BAE-319363296A55}" destId="{A3E6D8CC-6026-44E2-8747-68C693487BF5}" srcOrd="7" destOrd="0" presId="urn:microsoft.com/office/officeart/2008/layout/VerticalCurvedList"/>
    <dgm:cxn modelId="{C05915D5-8582-4168-8478-79A4BECD6B83}" type="presParOf" srcId="{CC89D7B7-FE67-4A24-8BAE-319363296A55}" destId="{9ED1669F-7302-4966-9965-C6862E450EAF}" srcOrd="8" destOrd="0" presId="urn:microsoft.com/office/officeart/2008/layout/VerticalCurvedList"/>
    <dgm:cxn modelId="{76880B3F-FD53-4880-B40B-D2056FEFE1C6}" type="presParOf" srcId="{9ED1669F-7302-4966-9965-C6862E450EAF}" destId="{147D4B19-E55C-4CA2-BE25-C2E4D43EA055}" srcOrd="0" destOrd="0" presId="urn:microsoft.com/office/officeart/2008/layout/VerticalCurvedList"/>
    <dgm:cxn modelId="{90991BF7-43AB-46AD-A181-6443E0406D30}" type="presParOf" srcId="{CC89D7B7-FE67-4A24-8BAE-319363296A55}" destId="{7834AD3F-3667-4D85-85F5-4B3F28A1AA36}" srcOrd="9" destOrd="0" presId="urn:microsoft.com/office/officeart/2008/layout/VerticalCurvedList"/>
    <dgm:cxn modelId="{DC25E171-A478-4C1B-BB7C-73BF95B83898}" type="presParOf" srcId="{CC89D7B7-FE67-4A24-8BAE-319363296A55}" destId="{37D63DF5-A38A-47B9-BD42-BD8EFD8DBE94}" srcOrd="10" destOrd="0" presId="urn:microsoft.com/office/officeart/2008/layout/VerticalCurvedList"/>
    <dgm:cxn modelId="{62B78ADF-74A7-443F-98FC-C1F1772B358D}" type="presParOf" srcId="{37D63DF5-A38A-47B9-BD42-BD8EFD8DBE94}" destId="{D2D3684B-F8ED-41E2-BBFE-963ECF56F1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8C35C6-3556-4242-92B8-D3A0C38E8A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BBF78-2669-4FDD-A876-B906FD0D68EB}">
      <dgm:prSet phldrT="[Текст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https://monitoring.gov.ru/infosystems/inspector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EC8B60-9971-49DB-828F-D639F8268B26}" type="par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E6EF2-2D21-4E14-8505-3665A52CB23B}" type="sibTrans" cxnId="{44EAFB13-DBF7-40F6-A824-B5A3E05CB5D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7BAA5-AD93-4D62-9CCE-5100E3A0ECCE}">
      <dgm:prSet phldrT="[Текст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https://knd.gov.ru/document/mp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05196-9BDF-40F1-A39F-620BF49FBCFE}" type="par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03658-610B-4DAE-AE6F-F113CD6437A9}" type="sibTrans" cxnId="{2AD7EE6E-B7AD-489C-91F5-50B916733EF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6D0A9-2C26-4091-ACA2-90BF84E97EAE}">
      <dgm:prSet phldrT="[Текст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https://t.me/VNE_gj_EAJ/9568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C95F5-41DE-4BA8-A337-EBDF5A737841}" type="par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673C8-0C82-47EC-9BB4-E6B0430DDA97}" type="sibTrans" cxnId="{657CAC93-3883-4BBF-B322-C6BCB8F852D2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69C8D7-E7D1-4DBC-817D-B7D87C4869BA}" type="pres">
      <dgm:prSet presAssocID="{538C35C6-3556-4242-92B8-D3A0C38E8A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C89D7B7-FE67-4A24-8BAE-319363296A55}" type="pres">
      <dgm:prSet presAssocID="{538C35C6-3556-4242-92B8-D3A0C38E8AEA}" presName="Name1" presStyleCnt="0"/>
      <dgm:spPr/>
    </dgm:pt>
    <dgm:pt modelId="{D305C3DD-6D4C-4AF3-BDE0-A8479195EB84}" type="pres">
      <dgm:prSet presAssocID="{538C35C6-3556-4242-92B8-D3A0C38E8AEA}" presName="cycle" presStyleCnt="0"/>
      <dgm:spPr/>
    </dgm:pt>
    <dgm:pt modelId="{9D0D8E37-BBDA-4135-84AD-79225E559939}" type="pres">
      <dgm:prSet presAssocID="{538C35C6-3556-4242-92B8-D3A0C38E8AEA}" presName="srcNode" presStyleLbl="node1" presStyleIdx="0" presStyleCnt="3"/>
      <dgm:spPr/>
    </dgm:pt>
    <dgm:pt modelId="{C8DA4AA4-E326-4B0D-BFA5-65F76A589A88}" type="pres">
      <dgm:prSet presAssocID="{538C35C6-3556-4242-92B8-D3A0C38E8AEA}" presName="conn" presStyleLbl="parChTrans1D2" presStyleIdx="0" presStyleCnt="1"/>
      <dgm:spPr/>
      <dgm:t>
        <a:bodyPr/>
        <a:lstStyle/>
        <a:p>
          <a:endParaRPr lang="ru-RU"/>
        </a:p>
      </dgm:t>
    </dgm:pt>
    <dgm:pt modelId="{B878D80D-AD34-4082-8736-54B78BB868D2}" type="pres">
      <dgm:prSet presAssocID="{538C35C6-3556-4242-92B8-D3A0C38E8AEA}" presName="extraNode" presStyleLbl="node1" presStyleIdx="0" presStyleCnt="3"/>
      <dgm:spPr/>
    </dgm:pt>
    <dgm:pt modelId="{E6ECE363-D37A-417B-B104-456C34A7D704}" type="pres">
      <dgm:prSet presAssocID="{538C35C6-3556-4242-92B8-D3A0C38E8AEA}" presName="dstNode" presStyleLbl="node1" presStyleIdx="0" presStyleCnt="3"/>
      <dgm:spPr/>
    </dgm:pt>
    <dgm:pt modelId="{935D6E85-E395-4A7E-A919-23D2B34C1FBC}" type="pres">
      <dgm:prSet presAssocID="{363BBF78-2669-4FDD-A876-B906FD0D68E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CB971-EB76-41C3-9C04-9AC5FB2A806E}" type="pres">
      <dgm:prSet presAssocID="{363BBF78-2669-4FDD-A876-B906FD0D68EB}" presName="accent_1" presStyleCnt="0"/>
      <dgm:spPr/>
    </dgm:pt>
    <dgm:pt modelId="{AE73C5CA-9CF8-4064-8998-11B5BD568A25}" type="pres">
      <dgm:prSet presAssocID="{363BBF78-2669-4FDD-A876-B906FD0D68EB}" presName="accentRepeatNode" presStyleLbl="solidFgAcc1" presStyleIdx="0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DFB5C71E-8F80-42CD-B18E-0BC7C3516E87}" type="pres">
      <dgm:prSet presAssocID="{21F7BAA5-AD93-4D62-9CCE-5100E3A0ECC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464FC-6D49-4880-8E66-49C724712344}" type="pres">
      <dgm:prSet presAssocID="{21F7BAA5-AD93-4D62-9CCE-5100E3A0ECCE}" presName="accent_2" presStyleCnt="0"/>
      <dgm:spPr/>
    </dgm:pt>
    <dgm:pt modelId="{E513D5C7-5ECE-4444-8224-1F3E3B921F42}" type="pres">
      <dgm:prSet presAssocID="{21F7BAA5-AD93-4D62-9CCE-5100E3A0ECCE}" presName="accentRepeatNode" presStyleLbl="solidFgAcc1" presStyleIdx="1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CDF09308-6D6B-4F8F-8AC5-F5CB236B6832}" type="pres">
      <dgm:prSet presAssocID="{A786D0A9-2C26-4091-ACA2-90BF84E97EA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2BBC8-7680-48FA-A57F-1FA6C07DA65D}" type="pres">
      <dgm:prSet presAssocID="{A786D0A9-2C26-4091-ACA2-90BF84E97EAE}" presName="accent_3" presStyleCnt="0"/>
      <dgm:spPr/>
    </dgm:pt>
    <dgm:pt modelId="{0D918796-87DE-48A7-AC9E-60C21C709701}" type="pres">
      <dgm:prSet presAssocID="{A786D0A9-2C26-4091-ACA2-90BF84E97EAE}" presName="accentRepeatNode" presStyleLbl="solidFgAcc1" presStyleIdx="2" presStyleCnt="3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E039E2D8-A039-4CC8-94A9-B876F23EB8B8}" type="presOf" srcId="{21F7BAA5-AD93-4D62-9CCE-5100E3A0ECCE}" destId="{DFB5C71E-8F80-42CD-B18E-0BC7C3516E87}" srcOrd="0" destOrd="0" presId="urn:microsoft.com/office/officeart/2008/layout/VerticalCurvedList"/>
    <dgm:cxn modelId="{657CAC93-3883-4BBF-B322-C6BCB8F852D2}" srcId="{538C35C6-3556-4242-92B8-D3A0C38E8AEA}" destId="{A786D0A9-2C26-4091-ACA2-90BF84E97EAE}" srcOrd="2" destOrd="0" parTransId="{49FC95F5-41DE-4BA8-A337-EBDF5A737841}" sibTransId="{BAF673C8-0C82-47EC-9BB4-E6B0430DDA97}"/>
    <dgm:cxn modelId="{9C96A250-FA54-4853-A222-94BDF9FAC468}" type="presOf" srcId="{E3AE6EF2-2D21-4E14-8505-3665A52CB23B}" destId="{C8DA4AA4-E326-4B0D-BFA5-65F76A589A88}" srcOrd="0" destOrd="0" presId="urn:microsoft.com/office/officeart/2008/layout/VerticalCurvedList"/>
    <dgm:cxn modelId="{2AD7EE6E-B7AD-489C-91F5-50B916733EF9}" srcId="{538C35C6-3556-4242-92B8-D3A0C38E8AEA}" destId="{21F7BAA5-AD93-4D62-9CCE-5100E3A0ECCE}" srcOrd="1" destOrd="0" parTransId="{F3705196-9BDF-40F1-A39F-620BF49FBCFE}" sibTransId="{34803658-610B-4DAE-AE6F-F113CD6437A9}"/>
    <dgm:cxn modelId="{6219228E-7F75-4FEF-A433-E4631CF72597}" type="presOf" srcId="{363BBF78-2669-4FDD-A876-B906FD0D68EB}" destId="{935D6E85-E395-4A7E-A919-23D2B34C1FBC}" srcOrd="0" destOrd="0" presId="urn:microsoft.com/office/officeart/2008/layout/VerticalCurvedList"/>
    <dgm:cxn modelId="{44EAFB13-DBF7-40F6-A824-B5A3E05CB5D7}" srcId="{538C35C6-3556-4242-92B8-D3A0C38E8AEA}" destId="{363BBF78-2669-4FDD-A876-B906FD0D68EB}" srcOrd="0" destOrd="0" parTransId="{9BEC8B60-9971-49DB-828F-D639F8268B26}" sibTransId="{E3AE6EF2-2D21-4E14-8505-3665A52CB23B}"/>
    <dgm:cxn modelId="{F5683E77-A285-4378-A8F5-49838022ABD3}" type="presOf" srcId="{538C35C6-3556-4242-92B8-D3A0C38E8AEA}" destId="{7969C8D7-E7D1-4DBC-817D-B7D87C4869BA}" srcOrd="0" destOrd="0" presId="urn:microsoft.com/office/officeart/2008/layout/VerticalCurvedList"/>
    <dgm:cxn modelId="{874518A3-D237-48D8-9970-AEC0A4DF2148}" type="presOf" srcId="{A786D0A9-2C26-4091-ACA2-90BF84E97EAE}" destId="{CDF09308-6D6B-4F8F-8AC5-F5CB236B6832}" srcOrd="0" destOrd="0" presId="urn:microsoft.com/office/officeart/2008/layout/VerticalCurvedList"/>
    <dgm:cxn modelId="{F8DDFEC9-1CE6-4721-8B19-B89267F3A947}" type="presParOf" srcId="{7969C8D7-E7D1-4DBC-817D-B7D87C4869BA}" destId="{CC89D7B7-FE67-4A24-8BAE-319363296A55}" srcOrd="0" destOrd="0" presId="urn:microsoft.com/office/officeart/2008/layout/VerticalCurvedList"/>
    <dgm:cxn modelId="{AC9E44C3-2587-4586-8CE6-70C26F1E4422}" type="presParOf" srcId="{CC89D7B7-FE67-4A24-8BAE-319363296A55}" destId="{D305C3DD-6D4C-4AF3-BDE0-A8479195EB84}" srcOrd="0" destOrd="0" presId="urn:microsoft.com/office/officeart/2008/layout/VerticalCurvedList"/>
    <dgm:cxn modelId="{30ED3B51-74B2-4B34-8361-37B87CBBD65F}" type="presParOf" srcId="{D305C3DD-6D4C-4AF3-BDE0-A8479195EB84}" destId="{9D0D8E37-BBDA-4135-84AD-79225E559939}" srcOrd="0" destOrd="0" presId="urn:microsoft.com/office/officeart/2008/layout/VerticalCurvedList"/>
    <dgm:cxn modelId="{4A51C8D5-4A14-4C09-BD36-2A5639E9BD9E}" type="presParOf" srcId="{D305C3DD-6D4C-4AF3-BDE0-A8479195EB84}" destId="{C8DA4AA4-E326-4B0D-BFA5-65F76A589A88}" srcOrd="1" destOrd="0" presId="urn:microsoft.com/office/officeart/2008/layout/VerticalCurvedList"/>
    <dgm:cxn modelId="{725D355F-764A-49D9-AA4F-3F15A9D4B511}" type="presParOf" srcId="{D305C3DD-6D4C-4AF3-BDE0-A8479195EB84}" destId="{B878D80D-AD34-4082-8736-54B78BB868D2}" srcOrd="2" destOrd="0" presId="urn:microsoft.com/office/officeart/2008/layout/VerticalCurvedList"/>
    <dgm:cxn modelId="{B13BA8DE-E398-42FE-BAC6-442EE6E2ACB9}" type="presParOf" srcId="{D305C3DD-6D4C-4AF3-BDE0-A8479195EB84}" destId="{E6ECE363-D37A-417B-B104-456C34A7D704}" srcOrd="3" destOrd="0" presId="urn:microsoft.com/office/officeart/2008/layout/VerticalCurvedList"/>
    <dgm:cxn modelId="{DE51BDE1-4B83-44FE-A651-B2D4A8797216}" type="presParOf" srcId="{CC89D7B7-FE67-4A24-8BAE-319363296A55}" destId="{935D6E85-E395-4A7E-A919-23D2B34C1FBC}" srcOrd="1" destOrd="0" presId="urn:microsoft.com/office/officeart/2008/layout/VerticalCurvedList"/>
    <dgm:cxn modelId="{D60CC5A4-F12A-4FC1-94D2-759EC9C767B5}" type="presParOf" srcId="{CC89D7B7-FE67-4A24-8BAE-319363296A55}" destId="{0D9CB971-EB76-41C3-9C04-9AC5FB2A806E}" srcOrd="2" destOrd="0" presId="urn:microsoft.com/office/officeart/2008/layout/VerticalCurvedList"/>
    <dgm:cxn modelId="{DFA003B4-68CF-47F9-B51A-E2B9926D6AD2}" type="presParOf" srcId="{0D9CB971-EB76-41C3-9C04-9AC5FB2A806E}" destId="{AE73C5CA-9CF8-4064-8998-11B5BD568A25}" srcOrd="0" destOrd="0" presId="urn:microsoft.com/office/officeart/2008/layout/VerticalCurvedList"/>
    <dgm:cxn modelId="{80BCFDED-5FC6-467D-BD88-5C279AC2D039}" type="presParOf" srcId="{CC89D7B7-FE67-4A24-8BAE-319363296A55}" destId="{DFB5C71E-8F80-42CD-B18E-0BC7C3516E87}" srcOrd="3" destOrd="0" presId="urn:microsoft.com/office/officeart/2008/layout/VerticalCurvedList"/>
    <dgm:cxn modelId="{950060E0-6E03-4D95-93BC-03474F4EEC80}" type="presParOf" srcId="{CC89D7B7-FE67-4A24-8BAE-319363296A55}" destId="{3FB464FC-6D49-4880-8E66-49C724712344}" srcOrd="4" destOrd="0" presId="urn:microsoft.com/office/officeart/2008/layout/VerticalCurvedList"/>
    <dgm:cxn modelId="{0098F007-8728-471C-A726-BC332A6C40DA}" type="presParOf" srcId="{3FB464FC-6D49-4880-8E66-49C724712344}" destId="{E513D5C7-5ECE-4444-8224-1F3E3B921F42}" srcOrd="0" destOrd="0" presId="urn:microsoft.com/office/officeart/2008/layout/VerticalCurvedList"/>
    <dgm:cxn modelId="{9ECDD137-DC56-4D1F-8801-6423288FDB75}" type="presParOf" srcId="{CC89D7B7-FE67-4A24-8BAE-319363296A55}" destId="{CDF09308-6D6B-4F8F-8AC5-F5CB236B6832}" srcOrd="5" destOrd="0" presId="urn:microsoft.com/office/officeart/2008/layout/VerticalCurvedList"/>
    <dgm:cxn modelId="{13557C73-D3A2-43B6-A28E-BDDD8A4DA6A6}" type="presParOf" srcId="{CC89D7B7-FE67-4A24-8BAE-319363296A55}" destId="{6792BBC8-7680-48FA-A57F-1FA6C07DA65D}" srcOrd="6" destOrd="0" presId="urn:microsoft.com/office/officeart/2008/layout/VerticalCurvedList"/>
    <dgm:cxn modelId="{C5B4EDE8-B925-452A-B3C1-25F94AED624C}" type="presParOf" srcId="{6792BBC8-7680-48FA-A57F-1FA6C07DA65D}" destId="{0D918796-87DE-48A7-AC9E-60C21C7097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AF86B-7FEB-4E82-BBAB-9C8ADAA374FC}">
      <dsp:nvSpPr>
        <dsp:cNvPr id="0" name=""/>
        <dsp:cNvSpPr/>
      </dsp:nvSpPr>
      <dsp:spPr>
        <a:xfrm>
          <a:off x="-6361042" y="-979153"/>
          <a:ext cx="7571536" cy="7571536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8C5C6-08B7-40CF-BAEA-6466ABE01F8F}">
      <dsp:nvSpPr>
        <dsp:cNvPr id="0" name=""/>
        <dsp:cNvSpPr/>
      </dsp:nvSpPr>
      <dsp:spPr>
        <a:xfrm>
          <a:off x="450639" y="144910"/>
          <a:ext cx="11435807" cy="88260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Профилактические визиты – установлены 2 вида: профилактический визит по заявлению контролируемого лица и обязательные профилактические визиты, интегрированные в систему управления рисками. Срок проведения может быть увеличен до 10 дней, отказ от ОПВ не предусмотрен, возможно осуществление контрольных (надзорных) действий. При отказе от ОПВ возможно инициирование контрольного (надзорного) мероприятия.</a:t>
          </a:r>
        </a:p>
      </dsp:txBody>
      <dsp:txXfrm>
        <a:off x="450639" y="144910"/>
        <a:ext cx="11435807" cy="882600"/>
      </dsp:txXfrm>
    </dsp:sp>
    <dsp:sp modelId="{F879330B-7707-4124-BE76-380FAC88790F}">
      <dsp:nvSpPr>
        <dsp:cNvPr id="0" name=""/>
        <dsp:cNvSpPr/>
      </dsp:nvSpPr>
      <dsp:spPr>
        <a:xfrm>
          <a:off x="80478" y="216049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9ECC1-C345-4FFB-969F-1CF83B4538CE}">
      <dsp:nvSpPr>
        <dsp:cNvPr id="0" name=""/>
        <dsp:cNvSpPr/>
      </dsp:nvSpPr>
      <dsp:spPr>
        <a:xfrm>
          <a:off x="937812" y="1178355"/>
          <a:ext cx="10948635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предписаниям появилась отдельная норма закона статья  90.1 – форма документа стандартизирована и снимает ряд вопросов, в частности, в предписании указывается способ направления исполненных пунктов предписания. </a:t>
          </a:r>
        </a:p>
      </dsp:txBody>
      <dsp:txXfrm>
        <a:off x="937812" y="1178355"/>
        <a:ext cx="10948635" cy="592257"/>
      </dsp:txXfrm>
    </dsp:sp>
    <dsp:sp modelId="{3A7D8664-F39E-4571-952B-738E7632DE0F}">
      <dsp:nvSpPr>
        <dsp:cNvPr id="0" name=""/>
        <dsp:cNvSpPr/>
      </dsp:nvSpPr>
      <dsp:spPr>
        <a:xfrm>
          <a:off x="567651" y="1104323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21D00-3080-4EFC-A629-041E07E062D3}">
      <dsp:nvSpPr>
        <dsp:cNvPr id="0" name=""/>
        <dsp:cNvSpPr/>
      </dsp:nvSpPr>
      <dsp:spPr>
        <a:xfrm>
          <a:off x="1160583" y="1958658"/>
          <a:ext cx="10725863" cy="80820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Добавлена статья 61.1 об индикаторах риска – при «срабатывании» индикатора риска инспектор предоставляет мотивированное представление о проведении контрольного (надзорного) мероприятия. Кроме того, добавлены новые основания проведения внепланового КНМ: уклонение от ОПВ, наличие сведений об осуществлении деятельности без лицензии по 99-ФЗ, наличие сведений об осуществлении деятельности без уведомления.  </a:t>
          </a:r>
        </a:p>
      </dsp:txBody>
      <dsp:txXfrm>
        <a:off x="1160583" y="1958658"/>
        <a:ext cx="10725863" cy="808200"/>
      </dsp:txXfrm>
    </dsp:sp>
    <dsp:sp modelId="{F713BEFB-CC6A-444F-B1F9-B716FF8BAA28}">
      <dsp:nvSpPr>
        <dsp:cNvPr id="0" name=""/>
        <dsp:cNvSpPr/>
      </dsp:nvSpPr>
      <dsp:spPr>
        <a:xfrm>
          <a:off x="790422" y="1992597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338A1-3ACF-4093-A1C5-295C9622CB5B}">
      <dsp:nvSpPr>
        <dsp:cNvPr id="0" name=""/>
        <dsp:cNvSpPr/>
      </dsp:nvSpPr>
      <dsp:spPr>
        <a:xfrm>
          <a:off x="1160583" y="2954341"/>
          <a:ext cx="10725863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Запущены новые информационные системы государственного контроля (надзора), а именно: ГИС ТОР КНД модуль административное производство и мобильное приложение «Инспектор», с помощью которого возможно проведение КНМ.</a:t>
          </a:r>
        </a:p>
      </dsp:txBody>
      <dsp:txXfrm>
        <a:off x="1160583" y="2954341"/>
        <a:ext cx="10725863" cy="592257"/>
      </dsp:txXfrm>
    </dsp:sp>
    <dsp:sp modelId="{EE7A67A5-BD08-41AF-B47E-898E6F3D7941}">
      <dsp:nvSpPr>
        <dsp:cNvPr id="0" name=""/>
        <dsp:cNvSpPr/>
      </dsp:nvSpPr>
      <dsp:spPr>
        <a:xfrm>
          <a:off x="790422" y="2880309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D1A71-A7FF-4548-8F31-A060301F4200}">
      <dsp:nvSpPr>
        <dsp:cNvPr id="0" name=""/>
        <dsp:cNvSpPr/>
      </dsp:nvSpPr>
      <dsp:spPr>
        <a:xfrm>
          <a:off x="937812" y="3842615"/>
          <a:ext cx="10948635" cy="5922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Снизился срок рассмотрения жалобы в подсистеме досудебного обжалования с 20 рабочих дней до 15 рабочих дней.</a:t>
          </a:r>
        </a:p>
      </dsp:txBody>
      <dsp:txXfrm>
        <a:off x="937812" y="3842615"/>
        <a:ext cx="10948635" cy="592257"/>
      </dsp:txXfrm>
    </dsp:sp>
    <dsp:sp modelId="{9E2D2773-730F-4215-9E61-0C0EC894BEEB}">
      <dsp:nvSpPr>
        <dsp:cNvPr id="0" name=""/>
        <dsp:cNvSpPr/>
      </dsp:nvSpPr>
      <dsp:spPr>
        <a:xfrm>
          <a:off x="567651" y="3768583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292F9-193B-4484-B520-AEE290F1425B}">
      <dsp:nvSpPr>
        <dsp:cNvPr id="0" name=""/>
        <dsp:cNvSpPr/>
      </dsp:nvSpPr>
      <dsp:spPr>
        <a:xfrm>
          <a:off x="450639" y="4543978"/>
          <a:ext cx="11435807" cy="9660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1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Самообследование осуществляется в автоматизированном режиме с использованием одного из способов, указанных на официальном сайте контрольного (надзорного) органа в сети "Интернет", и может касаться как контролируемого лица в целом, так и его обособленных подразделений, иных объектов. Контролируемое лицо должно иметь возможность осуществить самообследование без идентификации пользователя.</a:t>
          </a:r>
        </a:p>
      </dsp:txBody>
      <dsp:txXfrm>
        <a:off x="450639" y="4543978"/>
        <a:ext cx="11435807" cy="966078"/>
      </dsp:txXfrm>
    </dsp:sp>
    <dsp:sp modelId="{80625848-0D44-45AC-BEB6-8E2A38F0A827}">
      <dsp:nvSpPr>
        <dsp:cNvPr id="0" name=""/>
        <dsp:cNvSpPr/>
      </dsp:nvSpPr>
      <dsp:spPr>
        <a:xfrm>
          <a:off x="80478" y="4656857"/>
          <a:ext cx="740322" cy="74032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A1B00-E58E-407B-9EC1-1F611C6A1B20}">
      <dsp:nvSpPr>
        <dsp:cNvPr id="0" name=""/>
        <dsp:cNvSpPr/>
      </dsp:nvSpPr>
      <dsp:spPr>
        <a:xfrm>
          <a:off x="-6597179" y="-1008894"/>
          <a:ext cx="7852058" cy="7852058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21528-57CF-4DA4-8693-8F32C146C2FF}">
      <dsp:nvSpPr>
        <dsp:cNvPr id="0" name=""/>
        <dsp:cNvSpPr/>
      </dsp:nvSpPr>
      <dsp:spPr>
        <a:xfrm>
          <a:off x="467033" y="307232"/>
          <a:ext cx="11386308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 проведении контрольных (надзорных) мероприятий и обязательных профилактических визитов</a:t>
          </a:r>
        </a:p>
      </dsp:txBody>
      <dsp:txXfrm>
        <a:off x="467033" y="307232"/>
        <a:ext cx="11386308" cy="614231"/>
      </dsp:txXfrm>
    </dsp:sp>
    <dsp:sp modelId="{157C1C87-9D66-4A79-964D-53307B8B7B8A}">
      <dsp:nvSpPr>
        <dsp:cNvPr id="0" name=""/>
        <dsp:cNvSpPr/>
      </dsp:nvSpPr>
      <dsp:spPr>
        <a:xfrm>
          <a:off x="83138" y="230453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378C5-E0EE-4814-B91B-2E28F1346E6A}">
      <dsp:nvSpPr>
        <dsp:cNvPr id="0" name=""/>
        <dsp:cNvSpPr/>
      </dsp:nvSpPr>
      <dsp:spPr>
        <a:xfrm>
          <a:off x="972281" y="1228463"/>
          <a:ext cx="10881060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актов контрольных (надзорных) мероприятий и обязательных профилактических визитов, предписаний об устранении выявленных нарушений</a:t>
          </a:r>
        </a:p>
      </dsp:txBody>
      <dsp:txXfrm>
        <a:off x="972281" y="1228463"/>
        <a:ext cx="10881060" cy="614231"/>
      </dsp:txXfrm>
    </dsp:sp>
    <dsp:sp modelId="{130E0EDA-7B9E-446D-954A-B6EA81A9A105}">
      <dsp:nvSpPr>
        <dsp:cNvPr id="0" name=""/>
        <dsp:cNvSpPr/>
      </dsp:nvSpPr>
      <dsp:spPr>
        <a:xfrm>
          <a:off x="588386" y="1151684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175DA-DE5B-4D79-9256-C6139FAEECD4}">
      <dsp:nvSpPr>
        <dsp:cNvPr id="0" name=""/>
        <dsp:cNvSpPr/>
      </dsp:nvSpPr>
      <dsp:spPr>
        <a:xfrm>
          <a:off x="1203318" y="2149695"/>
          <a:ext cx="10650023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действий (бездействия) должностных лиц  контрольного (надзорного) органа в рамках контрольных (надзорных) мероприятий и обязательных профилактических визитов</a:t>
          </a:r>
        </a:p>
      </dsp:txBody>
      <dsp:txXfrm>
        <a:off x="1203318" y="2149695"/>
        <a:ext cx="10650023" cy="614231"/>
      </dsp:txXfrm>
    </dsp:sp>
    <dsp:sp modelId="{0C608FB4-A941-4B55-A0A2-54E1FEEA12D7}">
      <dsp:nvSpPr>
        <dsp:cNvPr id="0" name=""/>
        <dsp:cNvSpPr/>
      </dsp:nvSpPr>
      <dsp:spPr>
        <a:xfrm>
          <a:off x="819423" y="2072916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E2A79-BEA3-4D41-A978-78581BA890D9}">
      <dsp:nvSpPr>
        <dsp:cNvPr id="0" name=""/>
        <dsp:cNvSpPr/>
      </dsp:nvSpPr>
      <dsp:spPr>
        <a:xfrm>
          <a:off x="1203318" y="3070342"/>
          <a:ext cx="10650023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отнесении объектов контроля к соответствующей категории риска</a:t>
          </a:r>
        </a:p>
      </dsp:txBody>
      <dsp:txXfrm>
        <a:off x="1203318" y="3070342"/>
        <a:ext cx="10650023" cy="614231"/>
      </dsp:txXfrm>
    </dsp:sp>
    <dsp:sp modelId="{9F59C117-8DAC-4188-891F-1ACA11F089A7}">
      <dsp:nvSpPr>
        <dsp:cNvPr id="0" name=""/>
        <dsp:cNvSpPr/>
      </dsp:nvSpPr>
      <dsp:spPr>
        <a:xfrm>
          <a:off x="819423" y="2993563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4C0E0-DDF6-4D43-994D-F10288136BF3}">
      <dsp:nvSpPr>
        <dsp:cNvPr id="0" name=""/>
        <dsp:cNvSpPr/>
      </dsp:nvSpPr>
      <dsp:spPr>
        <a:xfrm>
          <a:off x="972281" y="3991574"/>
          <a:ext cx="10881060" cy="61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решений об отказе в проведении обязательных профилактических визитов по заявлениям контролируемых лиц</a:t>
          </a:r>
        </a:p>
      </dsp:txBody>
      <dsp:txXfrm>
        <a:off x="972281" y="3991574"/>
        <a:ext cx="10881060" cy="614231"/>
      </dsp:txXfrm>
    </dsp:sp>
    <dsp:sp modelId="{26FA7716-DD07-4195-90B2-B084A02E30E5}">
      <dsp:nvSpPr>
        <dsp:cNvPr id="0" name=""/>
        <dsp:cNvSpPr/>
      </dsp:nvSpPr>
      <dsp:spPr>
        <a:xfrm>
          <a:off x="588386" y="3914795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C5DA2-A3A9-4A44-85C2-B199FC29AA62}">
      <dsp:nvSpPr>
        <dsp:cNvPr id="0" name=""/>
        <dsp:cNvSpPr/>
      </dsp:nvSpPr>
      <dsp:spPr>
        <a:xfrm>
          <a:off x="467033" y="4825142"/>
          <a:ext cx="11386308" cy="789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54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иных решений, принимаемых контрольными (надзорными) органами по итогам профилактических и (или) контрольных (надзорных) мероприятий, предусмотренных настоящим Федеральным законом, в отношении контролируемых лиц или объектов контроля</a:t>
          </a:r>
        </a:p>
      </dsp:txBody>
      <dsp:txXfrm>
        <a:off x="467033" y="4825142"/>
        <a:ext cx="11386308" cy="789558"/>
      </dsp:txXfrm>
    </dsp:sp>
    <dsp:sp modelId="{D7B02537-3820-4F27-AA18-D89AEF7567E5}">
      <dsp:nvSpPr>
        <dsp:cNvPr id="0" name=""/>
        <dsp:cNvSpPr/>
      </dsp:nvSpPr>
      <dsp:spPr>
        <a:xfrm>
          <a:off x="83138" y="4836026"/>
          <a:ext cx="767789" cy="76778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4AA4-E326-4B0D-BFA5-65F76A589A88}">
      <dsp:nvSpPr>
        <dsp:cNvPr id="0" name=""/>
        <dsp:cNvSpPr/>
      </dsp:nvSpPr>
      <dsp:spPr>
        <a:xfrm>
          <a:off x="-2105868" y="-326095"/>
          <a:ext cx="2516696" cy="2516696"/>
        </a:xfrm>
        <a:prstGeom prst="blockArc">
          <a:avLst>
            <a:gd name="adj1" fmla="val 18900000"/>
            <a:gd name="adj2" fmla="val 2700000"/>
            <a:gd name="adj3" fmla="val 8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D6E85-E395-4A7E-A919-23D2B34C1FBC}">
      <dsp:nvSpPr>
        <dsp:cNvPr id="0" name=""/>
        <dsp:cNvSpPr/>
      </dsp:nvSpPr>
      <dsp:spPr>
        <a:xfrm>
          <a:off x="215971" y="143343"/>
          <a:ext cx="3824269" cy="28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6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инспекционный визит</a:t>
          </a:r>
        </a:p>
      </dsp:txBody>
      <dsp:txXfrm>
        <a:off x="215971" y="143343"/>
        <a:ext cx="3824269" cy="286835"/>
      </dsp:txXfrm>
    </dsp:sp>
    <dsp:sp modelId="{AE73C5CA-9CF8-4064-8998-11B5BD568A25}">
      <dsp:nvSpPr>
        <dsp:cNvPr id="0" name=""/>
        <dsp:cNvSpPr/>
      </dsp:nvSpPr>
      <dsp:spPr>
        <a:xfrm>
          <a:off x="36699" y="107488"/>
          <a:ext cx="358544" cy="358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5C71E-8F80-42CD-B18E-0BC7C3516E87}">
      <dsp:nvSpPr>
        <dsp:cNvPr id="0" name=""/>
        <dsp:cNvSpPr/>
      </dsp:nvSpPr>
      <dsp:spPr>
        <a:xfrm>
          <a:off x="380420" y="573671"/>
          <a:ext cx="3659820" cy="28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6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выездная проверка</a:t>
          </a:r>
        </a:p>
      </dsp:txBody>
      <dsp:txXfrm>
        <a:off x="380420" y="573671"/>
        <a:ext cx="3659820" cy="286835"/>
      </dsp:txXfrm>
    </dsp:sp>
    <dsp:sp modelId="{E513D5C7-5ECE-4444-8224-1F3E3B921F42}">
      <dsp:nvSpPr>
        <dsp:cNvPr id="0" name=""/>
        <dsp:cNvSpPr/>
      </dsp:nvSpPr>
      <dsp:spPr>
        <a:xfrm>
          <a:off x="201148" y="537816"/>
          <a:ext cx="358544" cy="358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09308-6D6B-4F8F-8AC5-F5CB236B6832}">
      <dsp:nvSpPr>
        <dsp:cNvPr id="0" name=""/>
        <dsp:cNvSpPr/>
      </dsp:nvSpPr>
      <dsp:spPr>
        <a:xfrm>
          <a:off x="380420" y="1003999"/>
          <a:ext cx="3659820" cy="28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6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рейдовый осмотр </a:t>
          </a:r>
        </a:p>
      </dsp:txBody>
      <dsp:txXfrm>
        <a:off x="380420" y="1003999"/>
        <a:ext cx="3659820" cy="286835"/>
      </dsp:txXfrm>
    </dsp:sp>
    <dsp:sp modelId="{0D918796-87DE-48A7-AC9E-60C21C709701}">
      <dsp:nvSpPr>
        <dsp:cNvPr id="0" name=""/>
        <dsp:cNvSpPr/>
      </dsp:nvSpPr>
      <dsp:spPr>
        <a:xfrm>
          <a:off x="201148" y="968144"/>
          <a:ext cx="358544" cy="358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6D8CC-6026-44E2-8747-68C693487BF5}">
      <dsp:nvSpPr>
        <dsp:cNvPr id="0" name=""/>
        <dsp:cNvSpPr/>
      </dsp:nvSpPr>
      <dsp:spPr>
        <a:xfrm>
          <a:off x="215971" y="1434327"/>
          <a:ext cx="3824269" cy="28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6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профилактический визит</a:t>
          </a:r>
        </a:p>
      </dsp:txBody>
      <dsp:txXfrm>
        <a:off x="215971" y="1434327"/>
        <a:ext cx="3824269" cy="286835"/>
      </dsp:txXfrm>
    </dsp:sp>
    <dsp:sp modelId="{147D4B19-E55C-4CA2-BE25-C2E4D43EA055}">
      <dsp:nvSpPr>
        <dsp:cNvPr id="0" name=""/>
        <dsp:cNvSpPr/>
      </dsp:nvSpPr>
      <dsp:spPr>
        <a:xfrm>
          <a:off x="36699" y="1398472"/>
          <a:ext cx="358544" cy="3585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4AA4-E326-4B0D-BFA5-65F76A589A88}">
      <dsp:nvSpPr>
        <dsp:cNvPr id="0" name=""/>
        <dsp:cNvSpPr/>
      </dsp:nvSpPr>
      <dsp:spPr>
        <a:xfrm>
          <a:off x="-2105868" y="-326095"/>
          <a:ext cx="2516696" cy="2516696"/>
        </a:xfrm>
        <a:prstGeom prst="blockArc">
          <a:avLst>
            <a:gd name="adj1" fmla="val 18900000"/>
            <a:gd name="adj2" fmla="val 2700000"/>
            <a:gd name="adj3" fmla="val 8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D6E85-E395-4A7E-A919-23D2B34C1FBC}">
      <dsp:nvSpPr>
        <dsp:cNvPr id="0" name=""/>
        <dsp:cNvSpPr/>
      </dsp:nvSpPr>
      <dsp:spPr>
        <a:xfrm>
          <a:off x="181291" y="116494"/>
          <a:ext cx="3858949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осмотр</a:t>
          </a:r>
        </a:p>
      </dsp:txBody>
      <dsp:txXfrm>
        <a:off x="181291" y="116494"/>
        <a:ext cx="3858949" cy="233137"/>
      </dsp:txXfrm>
    </dsp:sp>
    <dsp:sp modelId="{AE73C5CA-9CF8-4064-8998-11B5BD568A25}">
      <dsp:nvSpPr>
        <dsp:cNvPr id="0" name=""/>
        <dsp:cNvSpPr/>
      </dsp:nvSpPr>
      <dsp:spPr>
        <a:xfrm>
          <a:off x="35580" y="87352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5C71E-8F80-42CD-B18E-0BC7C3516E87}">
      <dsp:nvSpPr>
        <dsp:cNvPr id="0" name=""/>
        <dsp:cNvSpPr/>
      </dsp:nvSpPr>
      <dsp:spPr>
        <a:xfrm>
          <a:off x="348351" y="466089"/>
          <a:ext cx="3691889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досмотр</a:t>
          </a:r>
        </a:p>
      </dsp:txBody>
      <dsp:txXfrm>
        <a:off x="348351" y="466089"/>
        <a:ext cx="3691889" cy="233137"/>
      </dsp:txXfrm>
    </dsp:sp>
    <dsp:sp modelId="{E513D5C7-5ECE-4444-8224-1F3E3B921F42}">
      <dsp:nvSpPr>
        <dsp:cNvPr id="0" name=""/>
        <dsp:cNvSpPr/>
      </dsp:nvSpPr>
      <dsp:spPr>
        <a:xfrm>
          <a:off x="202640" y="436946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09308-6D6B-4F8F-8AC5-F5CB236B6832}">
      <dsp:nvSpPr>
        <dsp:cNvPr id="0" name=""/>
        <dsp:cNvSpPr/>
      </dsp:nvSpPr>
      <dsp:spPr>
        <a:xfrm>
          <a:off x="399625" y="815684"/>
          <a:ext cx="3640615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опрос</a:t>
          </a:r>
        </a:p>
      </dsp:txBody>
      <dsp:txXfrm>
        <a:off x="399625" y="815684"/>
        <a:ext cx="3640615" cy="233137"/>
      </dsp:txXfrm>
    </dsp:sp>
    <dsp:sp modelId="{0D918796-87DE-48A7-AC9E-60C21C709701}">
      <dsp:nvSpPr>
        <dsp:cNvPr id="0" name=""/>
        <dsp:cNvSpPr/>
      </dsp:nvSpPr>
      <dsp:spPr>
        <a:xfrm>
          <a:off x="253914" y="786541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6D8CC-6026-44E2-8747-68C693487BF5}">
      <dsp:nvSpPr>
        <dsp:cNvPr id="0" name=""/>
        <dsp:cNvSpPr/>
      </dsp:nvSpPr>
      <dsp:spPr>
        <a:xfrm>
          <a:off x="348351" y="1165278"/>
          <a:ext cx="3691889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экспертиза</a:t>
          </a:r>
        </a:p>
      </dsp:txBody>
      <dsp:txXfrm>
        <a:off x="348351" y="1165278"/>
        <a:ext cx="3691889" cy="233137"/>
      </dsp:txXfrm>
    </dsp:sp>
    <dsp:sp modelId="{147D4B19-E55C-4CA2-BE25-C2E4D43EA055}">
      <dsp:nvSpPr>
        <dsp:cNvPr id="0" name=""/>
        <dsp:cNvSpPr/>
      </dsp:nvSpPr>
      <dsp:spPr>
        <a:xfrm>
          <a:off x="202640" y="1136136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4AD3F-3667-4D85-85F5-4B3F28A1AA36}">
      <dsp:nvSpPr>
        <dsp:cNvPr id="0" name=""/>
        <dsp:cNvSpPr/>
      </dsp:nvSpPr>
      <dsp:spPr>
        <a:xfrm>
          <a:off x="181291" y="1514873"/>
          <a:ext cx="3858949" cy="23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5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эксперимент</a:t>
          </a:r>
        </a:p>
      </dsp:txBody>
      <dsp:txXfrm>
        <a:off x="181291" y="1514873"/>
        <a:ext cx="3858949" cy="233137"/>
      </dsp:txXfrm>
    </dsp:sp>
    <dsp:sp modelId="{D2D3684B-F8ED-41E2-BBFE-963ECF56F15A}">
      <dsp:nvSpPr>
        <dsp:cNvPr id="0" name=""/>
        <dsp:cNvSpPr/>
      </dsp:nvSpPr>
      <dsp:spPr>
        <a:xfrm>
          <a:off x="35580" y="1485731"/>
          <a:ext cx="291422" cy="291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4AA4-E326-4B0D-BFA5-65F76A589A88}">
      <dsp:nvSpPr>
        <dsp:cNvPr id="0" name=""/>
        <dsp:cNvSpPr/>
      </dsp:nvSpPr>
      <dsp:spPr>
        <a:xfrm>
          <a:off x="-2220748" y="-343559"/>
          <a:ext cx="2653165" cy="2653165"/>
        </a:xfrm>
        <a:prstGeom prst="blockArc">
          <a:avLst>
            <a:gd name="adj1" fmla="val 18900000"/>
            <a:gd name="adj2" fmla="val 2700000"/>
            <a:gd name="adj3" fmla="val 81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D6E85-E395-4A7E-A919-23D2B34C1FBC}">
      <dsp:nvSpPr>
        <dsp:cNvPr id="0" name=""/>
        <dsp:cNvSpPr/>
      </dsp:nvSpPr>
      <dsp:spPr>
        <a:xfrm>
          <a:off x="277967" y="196604"/>
          <a:ext cx="6019185" cy="393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11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https://monitoring.gov.ru/infosystems/inspector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967" y="196604"/>
        <a:ext cx="6019185" cy="393209"/>
      </dsp:txXfrm>
    </dsp:sp>
    <dsp:sp modelId="{AE73C5CA-9CF8-4064-8998-11B5BD568A25}">
      <dsp:nvSpPr>
        <dsp:cNvPr id="0" name=""/>
        <dsp:cNvSpPr/>
      </dsp:nvSpPr>
      <dsp:spPr>
        <a:xfrm>
          <a:off x="32211" y="147453"/>
          <a:ext cx="491511" cy="491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5C71E-8F80-42CD-B18E-0BC7C3516E87}">
      <dsp:nvSpPr>
        <dsp:cNvPr id="0" name=""/>
        <dsp:cNvSpPr/>
      </dsp:nvSpPr>
      <dsp:spPr>
        <a:xfrm>
          <a:off x="420898" y="786418"/>
          <a:ext cx="5876253" cy="393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11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https://knd.gov.ru/document/mp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898" y="786418"/>
        <a:ext cx="5876253" cy="393209"/>
      </dsp:txXfrm>
    </dsp:sp>
    <dsp:sp modelId="{E513D5C7-5ECE-4444-8224-1F3E3B921F42}">
      <dsp:nvSpPr>
        <dsp:cNvPr id="0" name=""/>
        <dsp:cNvSpPr/>
      </dsp:nvSpPr>
      <dsp:spPr>
        <a:xfrm>
          <a:off x="175142" y="737267"/>
          <a:ext cx="491511" cy="491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09308-6D6B-4F8F-8AC5-F5CB236B6832}">
      <dsp:nvSpPr>
        <dsp:cNvPr id="0" name=""/>
        <dsp:cNvSpPr/>
      </dsp:nvSpPr>
      <dsp:spPr>
        <a:xfrm>
          <a:off x="277967" y="1376232"/>
          <a:ext cx="6019185" cy="393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11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https://t.me/VNE_gj_EAJ/9568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967" y="1376232"/>
        <a:ext cx="6019185" cy="393209"/>
      </dsp:txXfrm>
    </dsp:sp>
    <dsp:sp modelId="{0D918796-87DE-48A7-AC9E-60C21C709701}">
      <dsp:nvSpPr>
        <dsp:cNvPr id="0" name=""/>
        <dsp:cNvSpPr/>
      </dsp:nvSpPr>
      <dsp:spPr>
        <a:xfrm>
          <a:off x="32211" y="1327081"/>
          <a:ext cx="491511" cy="491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9C9747C-C1EC-40CA-97E9-99A86B1D8F0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467E73E3-DED1-463F-8094-52F52AF8EFF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E11D9A2D-45A5-4DB9-AD89-3696CE9ABCA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A18984D9-A225-48B2-9039-EA54D47A41F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72AEEFD4-59FA-4350-ADDA-BAC350277A5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9F41B190-FBCE-4693-9C40-30E256B8C68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072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25840" y="1825560"/>
            <a:ext cx="513072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441A4A8A-65A4-4ED6-B07D-B52BEF5D02C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728C5CE8-8338-4530-AD89-73D559D40F2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2F5C9E16-D97F-4CAA-B97E-CBA2A39CC3F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C027424C-400A-4D60-A5D9-50C8FC6AB65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A98A3CF4-111B-444F-9F6C-0737BF8F105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4F14B7B-4495-45BD-9BF9-90A6336537E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822EF5E2-1CD0-4EC9-8372-6B9EEC7CF51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0292E825-F322-42B4-B634-B8C475A0791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072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6225840" y="1825560"/>
            <a:ext cx="513072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6"/>
          </p:nvPr>
        </p:nvSpPr>
        <p:spPr/>
        <p:txBody>
          <a:bodyPr/>
          <a:p>
            <a:fld id="{0B878C24-C078-4D39-900A-1DA4ED25EC4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038666E8-1B27-476A-9092-6220BEDC53C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ABC102D3-963D-41A8-9CB9-D356583965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5"/>
          </p:nvPr>
        </p:nvSpPr>
        <p:spPr/>
        <p:txBody>
          <a:bodyPr/>
          <a:p>
            <a:fld id="{85A84BC2-C16F-4561-A39D-F2455D99EDA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8"/>
          </p:nvPr>
        </p:nvSpPr>
        <p:spPr/>
        <p:txBody>
          <a:bodyPr/>
          <a:p>
            <a:fld id="{A6502CCA-E1CC-49C6-8F8D-7F31BD34EE7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1"/>
          </p:nvPr>
        </p:nvSpPr>
        <p:spPr/>
        <p:txBody>
          <a:bodyPr/>
          <a:p>
            <a:fld id="{90E82E70-39F9-4D53-9899-C617D3D19D6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84311D1-C38B-4D84-B86B-62D6732D1C2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3E7EC85-67B4-4C76-AF36-0604B9D196D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7033EBE-CB9E-4D1A-9DA7-D8EA219E1ED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F26B1609-BF39-4F91-B934-F0D9D89494D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713777C8-42CE-4D5A-BD6B-711FF7736D1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FDEC80FA-61EE-46EA-8061-49D197B1062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C2598A92-39FD-4A0E-927A-73AFBF8D56C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7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8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9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0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1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3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4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6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7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19A6FA3-288B-4A06-BDB3-6AE1D1D2FAEB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DBB7BA8-0159-4C52-8933-9239DCF16F5C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3"/>
    <p:sldLayoutId id="2147483668" r:id="rId4"/>
    <p:sldLayoutId id="2147483669" r:id="rId5"/>
    <p:sldLayoutId id="2147483670" r:id="rId6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315EEEF-672F-4B0B-90D9-88CA243E288F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ftr" idx="34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sldNum" idx="35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349CFC8-FB5D-48C4-84A9-049CDAFAE417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dt" idx="36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ftr" idx="37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ldNum" idx="38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8B046DC-4454-491C-A1FF-E57E1362E7BD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dt" idx="39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ftr" idx="40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sldNum" idx="41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B8BE756-BDA7-4B4C-A1C6-143BB0F274B5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dt" idx="42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ftr" idx="43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sldNum" idx="44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ED54D0B-B154-4FD5-9548-E259C99DE5B1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dt" idx="45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ftr" idx="46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sldNum" idx="47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A1158A0-16E9-4977-AAB6-944493F4AA15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dt" idx="48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3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ftr" idx="49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sldNum" idx="50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8FBB242-4BBC-4C6E-8393-CB922687C134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dt" idx="51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3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ftr" idx="52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ldNum" idx="53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D32DD4B-0DC1-4357-BD74-889D2520AEEB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dt" idx="54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434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ftr" idx="55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sldNum" idx="56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4FEB0AB-16DC-4E2D-8802-A69ADE10830D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dt" idx="57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8150756-1124-4CBD-8A1B-F194F173CA4E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ftr" idx="58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ldNum" idx="59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5388247-33D4-4BB6-B841-8304DDAB6922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dt" idx="60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ftr" idx="61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sldNum" idx="62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A46C317-7B01-45F2-B890-DB80DFA01DD2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dt" idx="63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ftr" idx="64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ldNum" idx="65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17B0A62-E9E0-4834-A4D5-E1EA86693783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dt" idx="66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3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ftr" idx="67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ldNum" idx="68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A3CD3B7-A54C-4DF4-9207-5024423BB3AD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dt" idx="69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3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ftr" idx="70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sldNum" idx="71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8189973-139B-4E2E-BA35-FD12B380048D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dt" idx="72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8798FB4-7F56-4E7C-801D-3973FC233D10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D8D420C-860B-41E6-A68C-F3DE0511BB5C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A0DF139-80C6-471B-8D1E-FEA185772CA3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039CA55-5906-423A-9FCE-F00C5258DEFD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1860E64-D9EB-474F-A72C-722BF52F4438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8D9F4DC-C238-459C-B5DB-6A4A5F46A05D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8000"/>
          </a:blip>
          <a:stretch>
            <a:fillRect l="-16994" r="-16994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9ADE4C2-2D3E-4481-8514-09469F73EAB1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2.jpeg"/><Relationship Id="rId3" Type="http://schemas.openxmlformats.org/officeDocument/2006/relationships/chart" Target="../charts/chart5.xml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chart" Target="../charts/chart6.xml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3.jpeg"/><Relationship Id="rId3" Type="http://schemas.openxmlformats.org/officeDocument/2006/relationships/chart" Target="../charts/chart7.xml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diagramData" Target="../diagrams/data5.xml"/><Relationship Id="rId15" Type="http://schemas.openxmlformats.org/officeDocument/2006/relationships/diagramLayout" Target="../diagrams/layout5.xml"/><Relationship Id="rId16" Type="http://schemas.openxmlformats.org/officeDocument/2006/relationships/diagramQuickStyle" Target="../diagrams/quickStyle5.xml"/><Relationship Id="rId17" Type="http://schemas.openxmlformats.org/officeDocument/2006/relationships/diagramColors" Target="../diagrams/colors5.xml"/><Relationship Id="rId18" Type="http://schemas.microsoft.com/office/2007/relationships/diagramDrawing" Target="../diagrams/drawing5.xml"/><Relationship Id="rId19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video" Target="../media/media17.mp4"/><Relationship Id="rId3" Type="http://schemas.microsoft.com/office/2007/relationships/media" Target="../media/media17.mp4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chart" Target="../charts/chart1.xml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6.jpeg"/><Relationship Id="rId3" Type="http://schemas.openxmlformats.org/officeDocument/2006/relationships/chart" Target="../charts/chart2.xml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7.png"/><Relationship Id="rId3" Type="http://schemas.openxmlformats.org/officeDocument/2006/relationships/chart" Target="../charts/chart3.xml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chart" Target="../charts/chart4.xml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1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Прямоугольник 4"/>
          <p:cNvSpPr/>
          <p:nvPr/>
        </p:nvSpPr>
        <p:spPr>
          <a:xfrm>
            <a:off x="609480" y="1219320"/>
            <a:ext cx="11123640" cy="292572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Обобщение правоприменительной практики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 </a:t>
            </a:r>
            <a:r>
              <a:rPr b="1" lang="ru-RU" sz="28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МТУ Ространснадзора по СЗФО.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Организация и осуществление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8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государственного контроля (надзора) в области железнодорожного транспорта за 2025 год.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Прямоугольник 4"/>
          <p:cNvSpPr/>
          <p:nvPr/>
        </p:nvSpPr>
        <p:spPr>
          <a:xfrm>
            <a:off x="609480" y="4876920"/>
            <a:ext cx="1112364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604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Докладчик: заместитель начальника МТУ Ространснадзора по СЗФО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7604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Зайцев Александр Анатольевич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" name="Прямоугольник 4"/>
          <p:cNvSpPr/>
          <p:nvPr/>
        </p:nvSpPr>
        <p:spPr>
          <a:xfrm>
            <a:off x="636120" y="6287760"/>
            <a:ext cx="111236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604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г. Петрозаводск, 2026 г.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8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9" name="Рисунок 1" descr=""/>
          <p:cNvPicPr/>
          <p:nvPr/>
        </p:nvPicPr>
        <p:blipFill>
          <a:blip r:embed="rId2"/>
          <a:srcRect l="19298" t="0" r="27161" b="3173"/>
          <a:stretch/>
        </p:blipFill>
        <p:spPr>
          <a:xfrm>
            <a:off x="7713000" y="1498320"/>
            <a:ext cx="4182840" cy="425484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70" name="Диаграмма 7"/>
          <p:cNvGraphicFramePr/>
          <p:nvPr/>
        </p:nvGraphicFramePr>
        <p:xfrm>
          <a:off x="213840" y="913680"/>
          <a:ext cx="7497360" cy="573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2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73" name="Диаграмма 4"/>
          <p:cNvGraphicFramePr/>
          <p:nvPr/>
        </p:nvGraphicFramePr>
        <p:xfrm>
          <a:off x="636120" y="997560"/>
          <a:ext cx="10991160" cy="547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5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" name="Рисунок 6" descr=""/>
          <p:cNvPicPr/>
          <p:nvPr/>
        </p:nvPicPr>
        <p:blipFill>
          <a:blip r:embed="rId2"/>
          <a:stretch/>
        </p:blipFill>
        <p:spPr>
          <a:xfrm>
            <a:off x="7133760" y="1868400"/>
            <a:ext cx="4903200" cy="367704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77" name="Диаграмма 8"/>
          <p:cNvGraphicFramePr/>
          <p:nvPr/>
        </p:nvGraphicFramePr>
        <p:xfrm>
          <a:off x="194040" y="1195200"/>
          <a:ext cx="6791760" cy="531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9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0" name="Прямоугольник 4"/>
          <p:cNvSpPr/>
          <p:nvPr/>
        </p:nvSpPr>
        <p:spPr>
          <a:xfrm>
            <a:off x="490320" y="836280"/>
            <a:ext cx="10971360" cy="39456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 </a:t>
            </a:r>
            <a:r>
              <a:rPr b="1" lang="ru-RU" sz="2000" strike="noStrike" u="none">
                <a:solidFill>
                  <a:srgbClr val="c00000"/>
                </a:solidFill>
                <a:uFillTx/>
                <a:latin typeface="Times New Roman"/>
                <a:ea typeface="Arial"/>
              </a:rPr>
              <a:t>Изменения в 248-ФЗ, введенные с 28 декабря 2024 года!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383384443"/>
              </p:ext>
            </p:extLst>
          </p:nvPr>
        </p:nvGraphicFramePr>
        <p:xfrm>
          <a:off x="69840" y="1132920"/>
          <a:ext cx="11964960" cy="5624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1" name="Стрелка вправо 2"/>
          <p:cNvSpPr/>
          <p:nvPr/>
        </p:nvSpPr>
        <p:spPr>
          <a:xfrm>
            <a:off x="636120" y="725400"/>
            <a:ext cx="1837440" cy="66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43729d"/>
            </a:solidFill>
          </a:ln>
          <a:scene3d>
            <a:camera prst="orthographicFront"/>
            <a:lightRig dir="t" rig="threeP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ВАЖНО!!!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2" name="Стрелка влево 4"/>
          <p:cNvSpPr/>
          <p:nvPr/>
        </p:nvSpPr>
        <p:spPr>
          <a:xfrm>
            <a:off x="9670680" y="725400"/>
            <a:ext cx="1936800" cy="6645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43729d"/>
            </a:solidFill>
          </a:ln>
          <a:scene3d>
            <a:camera prst="orthographicFront"/>
            <a:lightRig dir="t" rig="threeP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ВАЖНО!!!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84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5" name="Прямоугольник 4"/>
          <p:cNvSpPr/>
          <p:nvPr/>
        </p:nvSpPr>
        <p:spPr>
          <a:xfrm>
            <a:off x="708840" y="725400"/>
            <a:ext cx="10971360" cy="39456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 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Контролируемые лица, имеют право на досудебное обжалование: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047637084"/>
              </p:ext>
            </p:extLst>
          </p:nvPr>
        </p:nvGraphicFramePr>
        <p:xfrm>
          <a:off x="69840" y="993960"/>
          <a:ext cx="11935080" cy="5832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87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8" name="Прямоугольник 4"/>
          <p:cNvSpPr/>
          <p:nvPr/>
        </p:nvSpPr>
        <p:spPr>
          <a:xfrm>
            <a:off x="337320" y="725400"/>
            <a:ext cx="11853360" cy="39456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Мобильное приложение «Инспектор»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096846786"/>
              </p:ext>
            </p:extLst>
          </p:nvPr>
        </p:nvGraphicFramePr>
        <p:xfrm>
          <a:off x="337320" y="2165760"/>
          <a:ext cx="4059360" cy="186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9" name="Прямоугольник 11"/>
          <p:cNvSpPr/>
          <p:nvPr/>
        </p:nvSpPr>
        <p:spPr>
          <a:xfrm>
            <a:off x="69840" y="1373760"/>
            <a:ext cx="48128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Arial"/>
              </a:rPr>
              <a:t>Какие мероприятия можно провести при помощи Мобильного инспектора?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" name="Прямоугольник 12"/>
          <p:cNvSpPr/>
          <p:nvPr/>
        </p:nvSpPr>
        <p:spPr>
          <a:xfrm>
            <a:off x="6930000" y="1264320"/>
            <a:ext cx="48128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Arial"/>
              </a:rPr>
              <a:t>Какие контрольные (надзорные) действия можно осуществить при помощи Мобильного инспектора?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327671328"/>
              </p:ext>
            </p:extLst>
          </p:nvPr>
        </p:nvGraphicFramePr>
        <p:xfrm>
          <a:off x="7306920" y="2165760"/>
          <a:ext cx="4059360" cy="186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91" name="Рисунок 14" descr=""/>
          <p:cNvPicPr/>
          <p:nvPr/>
        </p:nvPicPr>
        <p:blipFill>
          <a:blip r:embed="rId12"/>
          <a:srcRect l="23876" t="33992" r="34899" b="25933"/>
          <a:stretch/>
        </p:blipFill>
        <p:spPr>
          <a:xfrm>
            <a:off x="4457160" y="2326320"/>
            <a:ext cx="2848320" cy="155664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92" name="Рисунок 15" descr=""/>
          <p:cNvPicPr/>
          <p:nvPr/>
        </p:nvPicPr>
        <p:blipFill>
          <a:blip r:embed="rId13"/>
          <a:stretch/>
        </p:blipFill>
        <p:spPr>
          <a:xfrm>
            <a:off x="1666800" y="3987720"/>
            <a:ext cx="3367800" cy="286884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93" name="Прямоугольник 17"/>
          <p:cNvSpPr/>
          <p:nvPr/>
        </p:nvSpPr>
        <p:spPr>
          <a:xfrm>
            <a:off x="6444360" y="4169160"/>
            <a:ext cx="4812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Arial"/>
              </a:rPr>
              <a:t>Полезные ссылки: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4001414172"/>
              </p:ext>
            </p:extLst>
          </p:nvPr>
        </p:nvGraphicFramePr>
        <p:xfrm>
          <a:off x="5425200" y="4538520"/>
          <a:ext cx="6317640" cy="1964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>
            <a:alphaModFix amt="79000"/>
          </a:blip>
          <a:stretch>
            <a:fillRect t="-7992" b="-7992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95" name="Рисунок 5" descr=""/>
          <p:cNvPicPr/>
          <p:nvPr/>
        </p:nvPicPr>
        <p:blipFill>
          <a:blip r:embed="rId2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97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280" y="896760"/>
            <a:ext cx="9743760" cy="548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delay="0" evt="onClick">
                    <p:tgtEl>
                      <p:spTgt spid="198"/>
                    </p:tgtEl>
                  </p:cond>
                </p:stCondLst>
                <p:childTnLst>
                  <p:par>
                    <p:cTn id="3" fill="hold">
                      <p:stCondLst>
                        <p:cond delay="0" evt="onClick">
                          <p:tgtEl>
                            <p:spTgt spid="198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00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Прямоугольник 4"/>
          <p:cNvSpPr/>
          <p:nvPr/>
        </p:nvSpPr>
        <p:spPr>
          <a:xfrm>
            <a:off x="490320" y="3122280"/>
            <a:ext cx="10971360" cy="45540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Спасибо за внимание!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6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Прямоугольник 4"/>
          <p:cNvSpPr/>
          <p:nvPr/>
        </p:nvSpPr>
        <p:spPr>
          <a:xfrm>
            <a:off x="168480" y="838440"/>
            <a:ext cx="11853360" cy="69948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Информационная открытость и доступность информации о деятельности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отделов государственного железнодорожного надзора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18" name="Diagram1"/>
          <p:cNvGrpSpPr/>
          <p:nvPr/>
        </p:nvGrpSpPr>
        <p:grpSpPr>
          <a:xfrm>
            <a:off x="0" y="1700280"/>
            <a:ext cx="9556560" cy="4779720"/>
            <a:chOff x="0" y="1700280"/>
            <a:chExt cx="9556560" cy="4779720"/>
          </a:xfrm>
        </p:grpSpPr>
        <p:sp>
          <p:nvSpPr>
            <p:cNvPr id="119" name=""/>
            <p:cNvSpPr/>
            <p:nvPr/>
          </p:nvSpPr>
          <p:spPr>
            <a:xfrm>
              <a:off x="0" y="1700280"/>
              <a:ext cx="8268840" cy="4778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20" name=""/>
            <p:cNvSpPr/>
            <p:nvPr/>
          </p:nvSpPr>
          <p:spPr>
            <a:xfrm>
              <a:off x="0" y="1700280"/>
              <a:ext cx="4779720" cy="4779720"/>
            </a:xfrm>
            <a:prstGeom prst="pie">
              <a:avLst>
                <a:gd name="adj1" fmla="val 5400000"/>
                <a:gd name="adj2" fmla="val 16200000"/>
              </a:avLst>
            </a:prstGeom>
            <a:gradFill rotWithShape="0">
              <a:gsLst>
                <a:gs pos="0">
                  <a:srgbClr val="4eb6e8"/>
                </a:gs>
                <a:gs pos="50000">
                  <a:srgbClr val="12b0ed"/>
                </a:gs>
                <a:gs pos="100000">
                  <a:srgbClr val="06a2dc"/>
                </a:gs>
              </a:gsLst>
              <a:lin ang="5400000"/>
            </a:gradFill>
            <a:ln w="0">
              <a:noFill/>
            </a:ln>
            <a:scene3d>
              <a:camera prst="orthographicFront"/>
              <a:lightRig dir="t" rig="threePt">
                <a:rot lat="0" lon="0" rev="7500000"/>
              </a:lightRig>
            </a:scene3d>
            <a:sp3d prstMaterial="plastic">
              <a:bevelT prst="relaxedInset" w="127000" h="25400"/>
            </a:sp3d>
          </p:spPr>
          <p:style>
            <a:lnRef idx="0"/>
            <a:fillRef idx="0"/>
            <a:effectRef idx="2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21" name=""/>
            <p:cNvSpPr/>
            <p:nvPr/>
          </p:nvSpPr>
          <p:spPr>
            <a:xfrm>
              <a:off x="2390040" y="1700280"/>
              <a:ext cx="5879880" cy="477972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cade4">
                  <a:hueOff val="0"/>
                  <a:satOff val="0"/>
                  <a:lumOff val="0"/>
                  <a:alphaOff val="0"/>
                </a:srgbClr>
              </a:solidFill>
            </a:ln>
            <a:scene3d>
              <a:camera prst="orthographicFront"/>
              <a:lightRig dir="t" rig="threePt">
                <a:rot lat="0" lon="0" rev="7500000"/>
              </a:lightRig>
            </a:scene3d>
            <a:sp3d extrusionH="190500" prstMaterial="dkEdge">
              <a:bevelT prst="relaxedInset" w="135400" h="16350"/>
              <a:contourClr>
                <a:schemeClr val="bg1"/>
              </a:contourClr>
            </a:sp3d>
          </p:spPr>
          <p:style>
            <a:lnRef idx="1"/>
            <a:fillRef idx="0"/>
            <a:effectRef idx="2"/>
            <a:fontRef idx="minor"/>
          </p:style>
          <p:txBody>
            <a:bodyPr numCol="1" spcCol="1440" lIns="106560" rIns="106560" tIns="106560" bIns="3452400" anchor="ctr">
              <a:noAutofit/>
            </a:bodyPr>
            <a:p>
              <a:pPr algn="ctr" defTabSz="1244520">
                <a:lnSpc>
                  <a:spcPct val="90000"/>
                </a:lnSpc>
                <a:spcAft>
                  <a:spcPts val="981"/>
                </a:spcAft>
              </a:pPr>
              <a:r>
                <a:rPr b="1" lang="ru-RU" sz="2400" strike="noStrike" u="none">
                  <a:solidFill>
                    <a:srgbClr val="000000"/>
                  </a:solidFill>
                  <a:uFillTx/>
                  <a:latin typeface="Times New Roman"/>
                  <a:ea typeface="Arial"/>
                </a:rPr>
                <a:t>Официальный сайт Ространснадзора https://rostransnadzor.gov.ru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22" name=""/>
            <p:cNvSpPr/>
            <p:nvPr/>
          </p:nvSpPr>
          <p:spPr>
            <a:xfrm>
              <a:off x="836640" y="3134160"/>
              <a:ext cx="3106440" cy="3106440"/>
            </a:xfrm>
            <a:prstGeom prst="pie">
              <a:avLst>
                <a:gd name="adj1" fmla="val 5400000"/>
                <a:gd name="adj2" fmla="val 16200000"/>
              </a:avLst>
            </a:prstGeom>
            <a:gradFill rotWithShape="0">
              <a:gsLst>
                <a:gs pos="0">
                  <a:srgbClr val="4eb6e8"/>
                </a:gs>
                <a:gs pos="50000">
                  <a:srgbClr val="12b0ed"/>
                </a:gs>
                <a:gs pos="100000">
                  <a:srgbClr val="06a2dc"/>
                </a:gs>
              </a:gsLst>
              <a:lin ang="5400000"/>
            </a:gradFill>
            <a:ln w="0">
              <a:noFill/>
            </a:ln>
            <a:scene3d>
              <a:camera prst="orthographicFront"/>
              <a:lightRig dir="t" rig="threePt">
                <a:rot lat="0" lon="0" rev="7500000"/>
              </a:lightRig>
            </a:scene3d>
            <a:sp3d prstMaterial="plastic">
              <a:bevelT prst="relaxedInset" w="127000" h="25400"/>
            </a:sp3d>
          </p:spPr>
          <p:style>
            <a:lnRef idx="0"/>
            <a:fillRef idx="0"/>
            <a:effectRef idx="2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23" name=""/>
            <p:cNvSpPr/>
            <p:nvPr/>
          </p:nvSpPr>
          <p:spPr>
            <a:xfrm>
              <a:off x="2390040" y="3134160"/>
              <a:ext cx="5879880" cy="310644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cade4">
                  <a:hueOff val="0"/>
                  <a:satOff val="0"/>
                  <a:lumOff val="0"/>
                  <a:alphaOff val="0"/>
                </a:srgbClr>
              </a:solidFill>
            </a:ln>
            <a:scene3d>
              <a:camera prst="orthographicFront"/>
              <a:lightRig dir="t" rig="threePt">
                <a:rot lat="0" lon="0" rev="7500000"/>
              </a:lightRig>
            </a:scene3d>
            <a:sp3d extrusionH="190500" prstMaterial="dkEdge">
              <a:bevelT prst="relaxedInset" w="135400" h="16350"/>
              <a:contourClr>
                <a:schemeClr val="bg1"/>
              </a:contourClr>
            </a:sp3d>
          </p:spPr>
          <p:style>
            <a:lnRef idx="1"/>
            <a:fillRef idx="0"/>
            <a:effectRef idx="2"/>
            <a:fontRef idx="minor"/>
          </p:style>
          <p:txBody>
            <a:bodyPr numCol="1" spcCol="1440" lIns="106560" rIns="106560" tIns="106560" bIns="1779480" anchor="ctr">
              <a:noAutofit/>
            </a:bodyPr>
            <a:p>
              <a:pPr algn="ctr" defTabSz="1244520">
                <a:lnSpc>
                  <a:spcPct val="90000"/>
                </a:lnSpc>
                <a:spcAft>
                  <a:spcPts val="981"/>
                </a:spcAft>
              </a:pPr>
              <a:r>
                <a:rPr b="1" lang="ru-RU" sz="1800" strike="noStrike" u="none">
                  <a:solidFill>
                    <a:srgbClr val="000000"/>
                  </a:solidFill>
                  <a:uFillTx/>
                  <a:latin typeface="Times New Roman"/>
                  <a:ea typeface="Arial"/>
                </a:rPr>
                <a:t>Официальный сайт МТУ Ространсназора по СЗФО:  https://rostransnadzor.gov.ru/rostransnadzor/podrazdeleniya/mtuszfo </a:t>
              </a:r>
              <a:endParaRPr b="0" lang="ru-RU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24" name=""/>
            <p:cNvSpPr/>
            <p:nvPr/>
          </p:nvSpPr>
          <p:spPr>
            <a:xfrm>
              <a:off x="1672920" y="4568400"/>
              <a:ext cx="1433520" cy="1433520"/>
            </a:xfrm>
            <a:prstGeom prst="pie">
              <a:avLst>
                <a:gd name="adj1" fmla="val 5400000"/>
                <a:gd name="adj2" fmla="val 16200000"/>
              </a:avLst>
            </a:prstGeom>
            <a:gradFill rotWithShape="0">
              <a:gsLst>
                <a:gs pos="0">
                  <a:srgbClr val="4eb6e8"/>
                </a:gs>
                <a:gs pos="50000">
                  <a:srgbClr val="12b0ed"/>
                </a:gs>
                <a:gs pos="100000">
                  <a:srgbClr val="06a2dc"/>
                </a:gs>
              </a:gsLst>
              <a:lin ang="5400000"/>
            </a:gradFill>
            <a:ln w="0">
              <a:noFill/>
            </a:ln>
            <a:scene3d>
              <a:camera prst="orthographicFront"/>
              <a:lightRig dir="t" rig="threePt">
                <a:rot lat="0" lon="0" rev="7500000"/>
              </a:lightRig>
            </a:scene3d>
            <a:sp3d prstMaterial="plastic">
              <a:bevelT prst="relaxedInset" w="127000" h="25400"/>
            </a:sp3d>
          </p:spPr>
          <p:style>
            <a:lnRef idx="0"/>
            <a:fillRef idx="0"/>
            <a:effectRef idx="2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25" name=""/>
            <p:cNvSpPr/>
            <p:nvPr/>
          </p:nvSpPr>
          <p:spPr>
            <a:xfrm>
              <a:off x="2390040" y="4568400"/>
              <a:ext cx="5879880" cy="143352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cade4">
                  <a:hueOff val="0"/>
                  <a:satOff val="0"/>
                  <a:lumOff val="0"/>
                  <a:alphaOff val="0"/>
                </a:srgbClr>
              </a:solidFill>
            </a:ln>
            <a:scene3d>
              <a:camera prst="orthographicFront"/>
              <a:lightRig dir="t" rig="threePt">
                <a:rot lat="0" lon="0" rev="7500000"/>
              </a:lightRig>
            </a:scene3d>
            <a:sp3d extrusionH="190500" prstMaterial="dkEdge">
              <a:bevelT prst="relaxedInset" w="135400" h="16350"/>
              <a:contourClr>
                <a:schemeClr val="bg1"/>
              </a:contourClr>
            </a:sp3d>
          </p:spPr>
          <p:style>
            <a:lnRef idx="1"/>
            <a:fillRef idx="0"/>
            <a:effectRef idx="2"/>
            <a:fontRef idx="minor"/>
          </p:style>
          <p:txBody>
            <a:bodyPr numCol="1" spcCol="1440" lIns="106560" rIns="106560" tIns="106560" bIns="106560" anchor="ctr">
              <a:noAutofit/>
            </a:bodyPr>
            <a:p>
              <a:pPr algn="ctr" defTabSz="1244520">
                <a:lnSpc>
                  <a:spcPct val="90000"/>
                </a:lnSpc>
                <a:spcAft>
                  <a:spcPts val="981"/>
                </a:spcAft>
              </a:pPr>
              <a:r>
                <a:rPr b="1" lang="ru-RU" sz="2800" strike="noStrike" u="none">
                  <a:solidFill>
                    <a:srgbClr val="000000"/>
                  </a:solidFill>
                  <a:uFillTx/>
                  <a:latin typeface="Times New Roman"/>
                  <a:ea typeface="Arial"/>
                </a:rPr>
                <a:t> </a:t>
              </a:r>
              <a:endParaRPr b="0" lang="ru-RU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26" name=""/>
            <p:cNvSpPr txBox="1"/>
            <p:nvPr/>
          </p:nvSpPr>
          <p:spPr>
            <a:xfrm>
              <a:off x="2518560" y="3192120"/>
              <a:ext cx="7038000" cy="484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ru-RU" sz="2800" strike="noStrike" u="none">
                  <a:solidFill>
                    <a:srgbClr val="000000"/>
                  </a:solidFill>
                  <a:uFillTx/>
                  <a:latin typeface="Times New Roman"/>
                  <a:ea typeface="Arial"/>
                </a:rPr>
                <a:t> </a:t>
              </a:r>
              <a:endParaRPr b="0" lang="ru-RU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27" name=""/>
            <p:cNvSpPr txBox="1"/>
            <p:nvPr/>
          </p:nvSpPr>
          <p:spPr>
            <a:xfrm>
              <a:off x="3241080" y="4861080"/>
              <a:ext cx="3889080" cy="877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/>
              <a:r>
                <a:rPr b="1" lang="ru-RU" sz="2800" strike="noStrike" u="none">
                  <a:solidFill>
                    <a:srgbClr val="000000"/>
                  </a:solidFill>
                  <a:uFillTx/>
                  <a:latin typeface="Times New Roman"/>
                  <a:ea typeface="Arial"/>
                </a:rPr>
                <a:t> </a:t>
              </a:r>
              <a:r>
                <a:rPr b="1" lang="ru-RU" sz="2400" strike="noStrike" u="none">
                  <a:solidFill>
                    <a:srgbClr val="000000"/>
                  </a:solidFill>
                  <a:uFillTx/>
                  <a:latin typeface="Times New Roman"/>
                  <a:ea typeface="Arial"/>
                </a:rPr>
                <a:t>Сообщество в ВК:  https://vk.com/mtu_szfo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8" name=""/>
          <p:cNvSpPr txBox="1"/>
          <p:nvPr/>
        </p:nvSpPr>
        <p:spPr>
          <a:xfrm>
            <a:off x="6017040" y="3316680"/>
            <a:ext cx="18072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"/>
          <p:cNvSpPr txBox="1"/>
          <p:nvPr/>
        </p:nvSpPr>
        <p:spPr>
          <a:xfrm rot="11032200">
            <a:off x="10915560" y="4906080"/>
            <a:ext cx="18072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"/>
          <p:cNvSpPr txBox="1"/>
          <p:nvPr/>
        </p:nvSpPr>
        <p:spPr>
          <a:xfrm>
            <a:off x="6017040" y="3316680"/>
            <a:ext cx="18072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8476200" y="1939320"/>
            <a:ext cx="3240000" cy="4106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33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34" name="Диаграмма 6"/>
          <p:cNvGraphicFramePr/>
          <p:nvPr/>
        </p:nvGraphicFramePr>
        <p:xfrm>
          <a:off x="353160" y="1018440"/>
          <a:ext cx="7639920" cy="555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5" name="Рисунок 1" descr=""/>
          <p:cNvPicPr/>
          <p:nvPr/>
        </p:nvPicPr>
        <p:blipFill>
          <a:blip r:embed="rId3"/>
          <a:stretch/>
        </p:blipFill>
        <p:spPr>
          <a:xfrm>
            <a:off x="8127000" y="825120"/>
            <a:ext cx="3583080" cy="268704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36" name="Рисунок 2" descr=""/>
          <p:cNvPicPr/>
          <p:nvPr/>
        </p:nvPicPr>
        <p:blipFill>
          <a:blip r:embed="rId4"/>
          <a:stretch/>
        </p:blipFill>
        <p:spPr>
          <a:xfrm>
            <a:off x="8127000" y="3799080"/>
            <a:ext cx="3662640" cy="27468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38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" name="Рисунок 1" descr=""/>
          <p:cNvPicPr/>
          <p:nvPr/>
        </p:nvPicPr>
        <p:blipFill>
          <a:blip r:embed="rId2"/>
          <a:stretch/>
        </p:blipFill>
        <p:spPr>
          <a:xfrm rot="5400000">
            <a:off x="7917480" y="1641600"/>
            <a:ext cx="4120560" cy="412056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40" name="Диаграмма 6"/>
          <p:cNvGraphicFramePr/>
          <p:nvPr/>
        </p:nvGraphicFramePr>
        <p:xfrm>
          <a:off x="177120" y="1012320"/>
          <a:ext cx="7414920" cy="575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2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" name="Рисунок 2" descr=""/>
          <p:cNvPicPr/>
          <p:nvPr/>
        </p:nvPicPr>
        <p:blipFill>
          <a:blip r:embed="rId2"/>
          <a:stretch/>
        </p:blipFill>
        <p:spPr>
          <a:xfrm>
            <a:off x="8079480" y="913320"/>
            <a:ext cx="3760560" cy="484272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44" name="Прямоугольник 6"/>
          <p:cNvSpPr/>
          <p:nvPr/>
        </p:nvSpPr>
        <p:spPr>
          <a:xfrm>
            <a:off x="8476560" y="5797080"/>
            <a:ext cx="3022920" cy="843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  <a:ea typeface="Arial"/>
              </a:rPr>
              <a:t>Совместное мероприятие с ВОИ на ст. Калининград - Пассажирский.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45" name="Диаграмма 7"/>
          <p:cNvGraphicFramePr/>
          <p:nvPr/>
        </p:nvGraphicFramePr>
        <p:xfrm>
          <a:off x="376200" y="913320"/>
          <a:ext cx="7544160" cy="572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7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Прямоугольник 4"/>
          <p:cNvSpPr/>
          <p:nvPr/>
        </p:nvSpPr>
        <p:spPr>
          <a:xfrm>
            <a:off x="279000" y="844200"/>
            <a:ext cx="11853360" cy="39456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e7e6e6">
                <a:alpha val="40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  <a:ea typeface="Arial"/>
              </a:rPr>
              <a:t>Профилактические мероприятия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49" name="Таблица 1"/>
          <p:cNvGraphicFramePr/>
          <p:nvPr/>
        </p:nvGraphicFramePr>
        <p:xfrm>
          <a:off x="185400" y="1550520"/>
          <a:ext cx="7164720" cy="4798800"/>
        </p:xfrm>
        <a:graphic>
          <a:graphicData uri="http://schemas.openxmlformats.org/drawingml/2006/table">
            <a:tbl>
              <a:tblPr/>
              <a:tblGrid>
                <a:gridCol w="3576960"/>
                <a:gridCol w="1688760"/>
                <a:gridCol w="1899360"/>
              </a:tblGrid>
              <a:tr h="629280">
                <a:tc>
                  <a:txBody>
                    <a:bodyPr lIns="68400" rIns="68400" anchor="t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 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2024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</a:tr>
              <a:tr h="106848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Меры стимулирования добросовестности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17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49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</a:tr>
              <a:tr h="60804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Объявление предостережения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859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1689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</a:tr>
              <a:tr h="62928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Консультирование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5067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1324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</a:tr>
              <a:tr h="62928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Самообследование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8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64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</a:tr>
              <a:tr h="62928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Профилактический визит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134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14*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</a:tr>
              <a:tr h="60516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Публичные слушания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5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6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4472c4"/>
                      </a:solidFill>
                      <a:prstDash val="solid"/>
                    </a:lnL>
                    <a:lnR w="12240">
                      <a:solidFill>
                        <a:srgbClr val="4472c4"/>
                      </a:solidFill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7472160" y="2255400"/>
            <a:ext cx="4376160" cy="3282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52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Рисунок 2" descr=""/>
          <p:cNvPicPr/>
          <p:nvPr/>
        </p:nvPicPr>
        <p:blipFill>
          <a:blip r:embed="rId2"/>
          <a:stretch/>
        </p:blipFill>
        <p:spPr>
          <a:xfrm>
            <a:off x="7790400" y="826920"/>
            <a:ext cx="3909240" cy="266616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54" name="Прямоугольник 10"/>
          <p:cNvSpPr/>
          <p:nvPr/>
        </p:nvSpPr>
        <p:spPr>
          <a:xfrm>
            <a:off x="7401600" y="3635640"/>
            <a:ext cx="4559760" cy="311256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  <a:ea typeface="Arial"/>
              </a:rPr>
              <a:t>14 сентября 2025 г. на станции Семрино Октябрьской железной дороги – филиала ОАО «РЖД» допущен сход тепловоза серии ТЭП70БС № 362 всеми колесными парами с последующим опрокидыванием на правую по ходу движения сторону.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  <a:ea typeface="Arial"/>
              </a:rPr>
              <a:t>Последствия: смертельно травмирован машинист-инструктор Донцов Д.А., поврежден до степени исключения локомотив ТЭП70БС № 362, повреждены элементы инфраструктуры.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  <a:ea typeface="Arial"/>
              </a:rPr>
              <a:t>Причина крушения: превышение машинистом-инструктором эксплуатационного локомотивного депо Санкт-Петербург-Варшавский Донцовым Д.А. допустимой скорости движения локомотива серии ТЭП70БС № 362.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55" name="Таблица 1"/>
          <p:cNvGraphicFramePr/>
          <p:nvPr/>
        </p:nvGraphicFramePr>
        <p:xfrm>
          <a:off x="253800" y="897840"/>
          <a:ext cx="6985080" cy="2350440"/>
        </p:xfrm>
        <a:graphic>
          <a:graphicData uri="http://schemas.openxmlformats.org/drawingml/2006/table">
            <a:tbl>
              <a:tblPr/>
              <a:tblGrid>
                <a:gridCol w="5239440"/>
                <a:gridCol w="844200"/>
                <a:gridCol w="901800"/>
              </a:tblGrid>
              <a:tr h="4305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 </a:t>
                      </a: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Транспортные происшествия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2024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</a:tr>
              <a:tr h="4305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Октябрьская железная дорога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</a:tr>
              <a:tr h="4305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Северная железная дорога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0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4305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Калининградская железная дорога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0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0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</a:tr>
              <a:tr h="62820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ИТОГО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4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6" name="Таблица 4"/>
          <p:cNvGraphicFramePr/>
          <p:nvPr/>
        </p:nvGraphicFramePr>
        <p:xfrm>
          <a:off x="253800" y="3494520"/>
          <a:ext cx="6985080" cy="3103560"/>
        </p:xfrm>
        <a:graphic>
          <a:graphicData uri="http://schemas.openxmlformats.org/drawingml/2006/table">
            <a:tbl>
              <a:tblPr/>
              <a:tblGrid>
                <a:gridCol w="5214240"/>
                <a:gridCol w="939960"/>
                <a:gridCol w="831240"/>
              </a:tblGrid>
              <a:tr h="70920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 </a:t>
                      </a: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Сходы железнодорожного подвижного состава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2024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</a:tr>
              <a:tr h="3981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Октябрьская железная дорога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27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13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</a:tr>
              <a:tr h="3981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Северная железная дорога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7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8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3981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Калининградская железная дорога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0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</a:tr>
              <a:tr h="3999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Всего по путям общего пользования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35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21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3999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Всего по путям необщего пользования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61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26</a:t>
                      </a:r>
                      <a:endParaRPr b="0" lang="ru-RU" sz="2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</a:tr>
              <a:tr h="399960"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ИТОГО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70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20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42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58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9" name="Рисунок 1" descr=""/>
          <p:cNvPicPr/>
          <p:nvPr/>
        </p:nvPicPr>
        <p:blipFill>
          <a:blip r:embed="rId2"/>
          <a:stretch/>
        </p:blipFill>
        <p:spPr>
          <a:xfrm>
            <a:off x="7294680" y="995400"/>
            <a:ext cx="4622040" cy="253332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60" name="Прямоугольник 2"/>
          <p:cNvSpPr/>
          <p:nvPr/>
        </p:nvSpPr>
        <p:spPr>
          <a:xfrm>
            <a:off x="6965280" y="645120"/>
            <a:ext cx="5011560" cy="43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  <a:ea typeface="Arial"/>
              </a:rPr>
              <a:t>Ленинградская </a:t>
            </a:r>
            <a:r>
              <a:rPr b="1" lang="ru-RU" sz="16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  <a:ea typeface="Arial"/>
              </a:rPr>
              <a:t>область</a:t>
            </a:r>
            <a:r>
              <a:rPr b="1" lang="ru-RU" sz="1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  <a:ea typeface="Arial"/>
              </a:rPr>
              <a:t>, станция Лужская, 24.04.2025 г.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Рисунок 4" descr=""/>
          <p:cNvPicPr/>
          <p:nvPr/>
        </p:nvPicPr>
        <p:blipFill>
          <a:blip r:embed="rId3"/>
          <a:stretch/>
        </p:blipFill>
        <p:spPr>
          <a:xfrm>
            <a:off x="7381080" y="4263840"/>
            <a:ext cx="4590720" cy="229464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62" name="Прямоугольник 8"/>
          <p:cNvSpPr/>
          <p:nvPr/>
        </p:nvSpPr>
        <p:spPr>
          <a:xfrm>
            <a:off x="7086600" y="3677400"/>
            <a:ext cx="5104080" cy="545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  <a:ea typeface="Arial"/>
              </a:rPr>
              <a:t>Ленинградская </a:t>
            </a:r>
            <a:r>
              <a:rPr b="1" lang="ru-RU" sz="16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  <a:ea typeface="Arial"/>
              </a:rPr>
              <a:t>область</a:t>
            </a:r>
            <a:r>
              <a:rPr b="1" lang="ru-RU" sz="1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  <a:ea typeface="Arial"/>
              </a:rPr>
              <a:t>, Лодейнопольский район, 04.08.2025 г.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63" name="Диаграмма 10"/>
          <p:cNvGraphicFramePr/>
          <p:nvPr/>
        </p:nvGraphicFramePr>
        <p:xfrm>
          <a:off x="260280" y="995400"/>
          <a:ext cx="6703920" cy="547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Прямоугольник 3"/>
          <p:cNvSpPr/>
          <p:nvPr/>
        </p:nvSpPr>
        <p:spPr>
          <a:xfrm>
            <a:off x="0" y="0"/>
            <a:ext cx="12190680" cy="684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Межрегиональное территориальное управление Федеральной службы по надзору в сфере транспорта 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uFillTx/>
                <a:latin typeface="Times New Roman"/>
                <a:ea typeface="Arial"/>
              </a:rPr>
              <a:t>по Северо-Западному федеральному округу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5" name="Рисунок 5" descr=""/>
          <p:cNvPicPr/>
          <p:nvPr/>
        </p:nvPicPr>
        <p:blipFill>
          <a:blip r:embed="rId1"/>
          <a:stretch/>
        </p:blipFill>
        <p:spPr>
          <a:xfrm>
            <a:off x="69840" y="39600"/>
            <a:ext cx="564840" cy="56484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66" name="Таблица 2"/>
          <p:cNvGraphicFramePr/>
          <p:nvPr/>
        </p:nvGraphicFramePr>
        <p:xfrm>
          <a:off x="168840" y="904320"/>
          <a:ext cx="11716920" cy="5650920"/>
        </p:xfrm>
        <a:graphic>
          <a:graphicData uri="http://schemas.openxmlformats.org/drawingml/2006/table">
            <a:tbl>
              <a:tblPr/>
              <a:tblGrid>
                <a:gridCol w="2295360"/>
                <a:gridCol w="805680"/>
                <a:gridCol w="805680"/>
                <a:gridCol w="797400"/>
                <a:gridCol w="797400"/>
                <a:gridCol w="797400"/>
                <a:gridCol w="797400"/>
                <a:gridCol w="797400"/>
                <a:gridCol w="797400"/>
                <a:gridCol w="797400"/>
                <a:gridCol w="797400"/>
                <a:gridCol w="797400"/>
                <a:gridCol w="633960"/>
              </a:tblGrid>
              <a:tr h="547560">
                <a:tc rowSpan="3"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Железные дороги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 gridSpan="12"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 </a:t>
                      </a: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Причинение вреда жизни или здоровью граждан, не связанных с производством на железнодорожном транспорте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18496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травмированных граждан (чел)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травмированных граждан со смертельным исходом (чел)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травмированных детей до 18 лет (чел)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травмированных детей со смертельным исходом (чел)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8956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2024 год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 год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+/-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2024 год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 год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+/-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2024 год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 год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+/-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2024 год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 год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+/-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56808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Октябрьская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4472c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179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162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-17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180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162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-18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133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108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-25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17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</a:tr>
              <a:tr h="56808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Калининградская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9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9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6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4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-2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-1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56808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Северная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44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31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-13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44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31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-13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26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24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-2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4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0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</a:t>
                      </a:r>
                      <a:endParaRPr b="0" lang="ru-RU" sz="18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</a:tr>
              <a:tr h="568080">
                <a:tc>
                  <a:txBody>
                    <a:bodyPr lIns="68400" rIns="68400"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Итого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231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202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-29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232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202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-30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165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136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-29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20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21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b="1" lang="ru-RU" sz="18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+1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4472c4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Тема Office">
  <a:themeElements>
    <a:clrScheme name="Синий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/Arial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952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1800</TotalTime>
  <Application>LibreOffice/24.8.7.2$Linux_X86_64 LibreOffice_project/480$Build-2</Application>
  <AppVersion>15.0000</AppVersion>
  <Words>1146</Words>
  <Paragraphs>242</Paragraphs>
  <Company>diakov.net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2025-02-06T18:00:07Z</dcterms:created>
  <dc:creator>79213</dc:creator>
  <dc:description/>
  <dc:language>ru-RU</dc:language>
  <cp:lastModifiedBy/>
  <dcterms:modified xsi:type="dcterms:W3CDTF">2026-03-03T16:15:00Z</dcterms:modified>
  <cp:revision>253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21</vt:i4>
  </property>
</Properties>
</file>